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3" r:id="rId1"/>
  </p:sldMasterIdLst>
  <p:notesMasterIdLst>
    <p:notesMasterId r:id="rId54"/>
  </p:notesMasterIdLst>
  <p:sldIdLst>
    <p:sldId id="256" r:id="rId2"/>
    <p:sldId id="288" r:id="rId3"/>
    <p:sldId id="299" r:id="rId4"/>
    <p:sldId id="301" r:id="rId5"/>
    <p:sldId id="303" r:id="rId6"/>
    <p:sldId id="309" r:id="rId7"/>
    <p:sldId id="307" r:id="rId8"/>
    <p:sldId id="304" r:id="rId9"/>
    <p:sldId id="308" r:id="rId10"/>
    <p:sldId id="306" r:id="rId11"/>
    <p:sldId id="358" r:id="rId12"/>
    <p:sldId id="389" r:id="rId13"/>
    <p:sldId id="388" r:id="rId14"/>
    <p:sldId id="318" r:id="rId15"/>
    <p:sldId id="386" r:id="rId16"/>
    <p:sldId id="381" r:id="rId17"/>
    <p:sldId id="384" r:id="rId18"/>
    <p:sldId id="385" r:id="rId19"/>
    <p:sldId id="359" r:id="rId20"/>
    <p:sldId id="387" r:id="rId21"/>
    <p:sldId id="312" r:id="rId22"/>
    <p:sldId id="373" r:id="rId23"/>
    <p:sldId id="363" r:id="rId24"/>
    <p:sldId id="397" r:id="rId25"/>
    <p:sldId id="398" r:id="rId26"/>
    <p:sldId id="315" r:id="rId27"/>
    <p:sldId id="396" r:id="rId28"/>
    <p:sldId id="364" r:id="rId29"/>
    <p:sldId id="367" r:id="rId30"/>
    <p:sldId id="368" r:id="rId31"/>
    <p:sldId id="376" r:id="rId32"/>
    <p:sldId id="334" r:id="rId33"/>
    <p:sldId id="402" r:id="rId34"/>
    <p:sldId id="393" r:id="rId35"/>
    <p:sldId id="374" r:id="rId36"/>
    <p:sldId id="336" r:id="rId37"/>
    <p:sldId id="335" r:id="rId38"/>
    <p:sldId id="337" r:id="rId39"/>
    <p:sldId id="338" r:id="rId40"/>
    <p:sldId id="339" r:id="rId41"/>
    <p:sldId id="319" r:id="rId42"/>
    <p:sldId id="342" r:id="rId43"/>
    <p:sldId id="340" r:id="rId44"/>
    <p:sldId id="341" r:id="rId45"/>
    <p:sldId id="328" r:id="rId46"/>
    <p:sldId id="400" r:id="rId47"/>
    <p:sldId id="344" r:id="rId48"/>
    <p:sldId id="333" r:id="rId49"/>
    <p:sldId id="390" r:id="rId50"/>
    <p:sldId id="391" r:id="rId51"/>
    <p:sldId id="377" r:id="rId52"/>
    <p:sldId id="39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D0C3"/>
    <a:srgbClr val="EAFFED"/>
    <a:srgbClr val="F13C2E"/>
    <a:srgbClr val="EAFEED"/>
    <a:srgbClr val="778CC8"/>
    <a:srgbClr val="91BBA0"/>
    <a:srgbClr val="5571C1"/>
    <a:srgbClr val="9BCEF5"/>
    <a:srgbClr val="DDF5FF"/>
    <a:srgbClr val="85A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showOutlineIcons="0">
    <p:restoredLeft sz="5230"/>
    <p:restoredTop sz="72483"/>
  </p:normalViewPr>
  <p:slideViewPr>
    <p:cSldViewPr snapToGrid="0">
      <p:cViewPr varScale="1">
        <p:scale>
          <a:sx n="112" d="100"/>
          <a:sy n="112" d="100"/>
        </p:scale>
        <p:origin x="182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388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432C3-EBE9-CF45-BA87-3A6B0F2B4D4F}" type="doc">
      <dgm:prSet loTypeId="urn:microsoft.com/office/officeart/2005/8/layout/hList7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0183B6A5-57AD-D143-837A-520F86B4833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Participation is encouraged</a:t>
          </a:r>
          <a:endParaRPr lang="en-GB" dirty="0"/>
        </a:p>
      </dgm:t>
    </dgm:pt>
    <dgm:pt modelId="{7B169956-1E58-4F47-B9D1-52FA34AAA151}" type="parTrans" cxnId="{B4CBC782-6D26-6143-AED6-30E1FC377872}">
      <dgm:prSet/>
      <dgm:spPr/>
      <dgm:t>
        <a:bodyPr/>
        <a:lstStyle/>
        <a:p>
          <a:endParaRPr lang="en-GB"/>
        </a:p>
      </dgm:t>
    </dgm:pt>
    <dgm:pt modelId="{6450E16B-D422-A14B-B4E6-BF1965464F56}" type="sibTrans" cxnId="{B4CBC782-6D26-6143-AED6-30E1FC377872}">
      <dgm:prSet/>
      <dgm:spPr/>
      <dgm:t>
        <a:bodyPr/>
        <a:lstStyle/>
        <a:p>
          <a:endParaRPr lang="en-GB"/>
        </a:p>
      </dgm:t>
    </dgm:pt>
    <dgm:pt modelId="{417D3402-FD2A-6944-9359-841FBF74544A}">
      <dgm:prSet/>
      <dgm:spPr/>
      <dgm:t>
        <a:bodyPr/>
        <a:lstStyle/>
        <a:p>
          <a:r>
            <a:rPr lang="en-US" dirty="0"/>
            <a:t>This is a safe, supportive, respectful space</a:t>
          </a:r>
        </a:p>
      </dgm:t>
    </dgm:pt>
    <dgm:pt modelId="{09E6E6CC-2FA1-3844-B252-0FF4C87D83A9}" type="parTrans" cxnId="{1F295018-6D49-4146-BE11-0592F4C3C34E}">
      <dgm:prSet/>
      <dgm:spPr/>
      <dgm:t>
        <a:bodyPr/>
        <a:lstStyle/>
        <a:p>
          <a:endParaRPr lang="en-GB"/>
        </a:p>
      </dgm:t>
    </dgm:pt>
    <dgm:pt modelId="{29ED5B95-7F6F-3246-9855-F05713551E21}" type="sibTrans" cxnId="{1F295018-6D49-4146-BE11-0592F4C3C34E}">
      <dgm:prSet/>
      <dgm:spPr/>
      <dgm:t>
        <a:bodyPr/>
        <a:lstStyle/>
        <a:p>
          <a:endParaRPr lang="en-GB"/>
        </a:p>
      </dgm:t>
    </dgm:pt>
    <dgm:pt modelId="{60BCF1EA-1277-EF44-B7BA-6EAB99B3A787}">
      <dgm:prSet/>
      <dgm:spPr/>
      <dgm:t>
        <a:bodyPr/>
        <a:lstStyle/>
        <a:p>
          <a:r>
            <a:rPr lang="en-US" dirty="0"/>
            <a:t>It’s ok to make mistakes</a:t>
          </a:r>
        </a:p>
      </dgm:t>
    </dgm:pt>
    <dgm:pt modelId="{C327ACAC-DEC2-9E4D-BEFB-793F641469B4}" type="parTrans" cxnId="{6261E3A1-2DA2-4440-90FB-3882673EF04B}">
      <dgm:prSet/>
      <dgm:spPr/>
      <dgm:t>
        <a:bodyPr/>
        <a:lstStyle/>
        <a:p>
          <a:endParaRPr lang="en-GB"/>
        </a:p>
      </dgm:t>
    </dgm:pt>
    <dgm:pt modelId="{EA43AAD2-CDAD-0F49-A903-D420E3E43F2D}" type="sibTrans" cxnId="{6261E3A1-2DA2-4440-90FB-3882673EF04B}">
      <dgm:prSet/>
      <dgm:spPr/>
      <dgm:t>
        <a:bodyPr/>
        <a:lstStyle/>
        <a:p>
          <a:endParaRPr lang="en-GB"/>
        </a:p>
      </dgm:t>
    </dgm:pt>
    <dgm:pt modelId="{55F623E4-85DA-9440-83A2-516E36E33B0B}">
      <dgm:prSet/>
      <dgm:spPr/>
      <dgm:t>
        <a:bodyPr/>
        <a:lstStyle/>
        <a:p>
          <a:r>
            <a:rPr lang="en-US" dirty="0"/>
            <a:t>We’ll use a “Parking Sheet” for items that are off topic or taking up too much time</a:t>
          </a:r>
        </a:p>
      </dgm:t>
    </dgm:pt>
    <dgm:pt modelId="{526599BD-20E8-6148-A4D7-D5E93EB36BEC}" type="parTrans" cxnId="{A735C730-4189-6B4F-AE22-8D9963AF1519}">
      <dgm:prSet/>
      <dgm:spPr/>
      <dgm:t>
        <a:bodyPr/>
        <a:lstStyle/>
        <a:p>
          <a:endParaRPr lang="en-GB"/>
        </a:p>
      </dgm:t>
    </dgm:pt>
    <dgm:pt modelId="{EBA97EEC-AB08-3546-A255-5196CA47C42C}" type="sibTrans" cxnId="{A735C730-4189-6B4F-AE22-8D9963AF1519}">
      <dgm:prSet/>
      <dgm:spPr/>
      <dgm:t>
        <a:bodyPr/>
        <a:lstStyle/>
        <a:p>
          <a:endParaRPr lang="en-GB"/>
        </a:p>
      </dgm:t>
    </dgm:pt>
    <dgm:pt modelId="{4332F5DE-E78F-DF47-8477-0F7BF779B5C7}" type="pres">
      <dgm:prSet presAssocID="{D32432C3-EBE9-CF45-BA87-3A6B0F2B4D4F}" presName="Name0" presStyleCnt="0">
        <dgm:presLayoutVars>
          <dgm:dir/>
          <dgm:resizeHandles val="exact"/>
        </dgm:presLayoutVars>
      </dgm:prSet>
      <dgm:spPr/>
    </dgm:pt>
    <dgm:pt modelId="{383A8D9C-7411-D841-8F17-B7C937FFCF8F}" type="pres">
      <dgm:prSet presAssocID="{D32432C3-EBE9-CF45-BA87-3A6B0F2B4D4F}" presName="fgShape" presStyleLbl="fgShp" presStyleIdx="0" presStyleCnt="1"/>
      <dgm:spPr/>
    </dgm:pt>
    <dgm:pt modelId="{174819BA-82C4-FC47-AA89-2E53D6FBBFF1}" type="pres">
      <dgm:prSet presAssocID="{D32432C3-EBE9-CF45-BA87-3A6B0F2B4D4F}" presName="linComp" presStyleCnt="0"/>
      <dgm:spPr/>
    </dgm:pt>
    <dgm:pt modelId="{735E3BC9-B152-A94E-86A0-FF843962B7D3}" type="pres">
      <dgm:prSet presAssocID="{417D3402-FD2A-6944-9359-841FBF74544A}" presName="compNode" presStyleCnt="0"/>
      <dgm:spPr/>
    </dgm:pt>
    <dgm:pt modelId="{9F8DF426-B03D-FA48-A976-00BEA0C0AC12}" type="pres">
      <dgm:prSet presAssocID="{417D3402-FD2A-6944-9359-841FBF74544A}" presName="bkgdShape" presStyleLbl="node1" presStyleIdx="0" presStyleCnt="4"/>
      <dgm:spPr/>
    </dgm:pt>
    <dgm:pt modelId="{3CD11D1A-AD95-2A4A-995B-5524536D8535}" type="pres">
      <dgm:prSet presAssocID="{417D3402-FD2A-6944-9359-841FBF74544A}" presName="nodeTx" presStyleLbl="node1" presStyleIdx="0" presStyleCnt="4">
        <dgm:presLayoutVars>
          <dgm:bulletEnabled val="1"/>
        </dgm:presLayoutVars>
      </dgm:prSet>
      <dgm:spPr/>
    </dgm:pt>
    <dgm:pt modelId="{0370833B-6411-D84D-8EEA-CB2A11950E23}" type="pres">
      <dgm:prSet presAssocID="{417D3402-FD2A-6944-9359-841FBF74544A}" presName="invisiNode" presStyleLbl="node1" presStyleIdx="0" presStyleCnt="4"/>
      <dgm:spPr/>
    </dgm:pt>
    <dgm:pt modelId="{CC69DD13-F073-AA43-ABBE-424FBBE6097C}" type="pres">
      <dgm:prSet presAssocID="{417D3402-FD2A-6944-9359-841FBF74544A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0083A1-3BE4-6640-99B3-23A88D27EF5B}" type="pres">
      <dgm:prSet presAssocID="{29ED5B95-7F6F-3246-9855-F05713551E21}" presName="sibTrans" presStyleLbl="sibTrans2D1" presStyleIdx="0" presStyleCnt="0"/>
      <dgm:spPr/>
    </dgm:pt>
    <dgm:pt modelId="{CA3F339D-63FA-3B4F-9FF9-B485985BC245}" type="pres">
      <dgm:prSet presAssocID="{0183B6A5-57AD-D143-837A-520F86B48330}" presName="compNode" presStyleCnt="0"/>
      <dgm:spPr/>
    </dgm:pt>
    <dgm:pt modelId="{E6C5819A-4E78-424D-938D-6F453AAD4100}" type="pres">
      <dgm:prSet presAssocID="{0183B6A5-57AD-D143-837A-520F86B48330}" presName="bkgdShape" presStyleLbl="node1" presStyleIdx="1" presStyleCnt="4"/>
      <dgm:spPr/>
    </dgm:pt>
    <dgm:pt modelId="{15C654A8-DA7D-AA45-B425-ED2B3BA3DC5B}" type="pres">
      <dgm:prSet presAssocID="{0183B6A5-57AD-D143-837A-520F86B48330}" presName="nodeTx" presStyleLbl="node1" presStyleIdx="1" presStyleCnt="4">
        <dgm:presLayoutVars>
          <dgm:bulletEnabled val="1"/>
        </dgm:presLayoutVars>
      </dgm:prSet>
      <dgm:spPr/>
    </dgm:pt>
    <dgm:pt modelId="{0E8B9A45-E4AB-F541-BDBA-BC5B940D665B}" type="pres">
      <dgm:prSet presAssocID="{0183B6A5-57AD-D143-837A-520F86B48330}" presName="invisiNode" presStyleLbl="node1" presStyleIdx="1" presStyleCnt="4"/>
      <dgm:spPr/>
    </dgm:pt>
    <dgm:pt modelId="{1BE1A245-B941-C74E-B355-66C1E56091AE}" type="pres">
      <dgm:prSet presAssocID="{0183B6A5-57AD-D143-837A-520F86B48330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</dgm:spPr>
    </dgm:pt>
    <dgm:pt modelId="{68217EA1-7F68-D741-A541-4BD36933390C}" type="pres">
      <dgm:prSet presAssocID="{6450E16B-D422-A14B-B4E6-BF1965464F56}" presName="sibTrans" presStyleLbl="sibTrans2D1" presStyleIdx="0" presStyleCnt="0"/>
      <dgm:spPr/>
    </dgm:pt>
    <dgm:pt modelId="{0DB88888-5F1C-CA44-A001-16725C85D21B}" type="pres">
      <dgm:prSet presAssocID="{60BCF1EA-1277-EF44-B7BA-6EAB99B3A787}" presName="compNode" presStyleCnt="0"/>
      <dgm:spPr/>
    </dgm:pt>
    <dgm:pt modelId="{1EBEA362-C44E-E54C-8755-F4404C708CD1}" type="pres">
      <dgm:prSet presAssocID="{60BCF1EA-1277-EF44-B7BA-6EAB99B3A787}" presName="bkgdShape" presStyleLbl="node1" presStyleIdx="2" presStyleCnt="4"/>
      <dgm:spPr/>
    </dgm:pt>
    <dgm:pt modelId="{60CE8CBE-6E3F-F640-A798-34AEDA482BFD}" type="pres">
      <dgm:prSet presAssocID="{60BCF1EA-1277-EF44-B7BA-6EAB99B3A787}" presName="nodeTx" presStyleLbl="node1" presStyleIdx="2" presStyleCnt="4">
        <dgm:presLayoutVars>
          <dgm:bulletEnabled val="1"/>
        </dgm:presLayoutVars>
      </dgm:prSet>
      <dgm:spPr/>
    </dgm:pt>
    <dgm:pt modelId="{D983D4BE-C58F-254D-B726-83DE09994244}" type="pres">
      <dgm:prSet presAssocID="{60BCF1EA-1277-EF44-B7BA-6EAB99B3A787}" presName="invisiNode" presStyleLbl="node1" presStyleIdx="2" presStyleCnt="4"/>
      <dgm:spPr/>
    </dgm:pt>
    <dgm:pt modelId="{4CE00809-D091-0E48-A21B-39EB62047131}" type="pres">
      <dgm:prSet presAssocID="{60BCF1EA-1277-EF44-B7BA-6EAB99B3A787}" presName="imagNode" presStyleLbl="fgImgPlace1" presStyleIdx="2" presStyleCnt="4"/>
      <dgm:spPr>
        <a:blipFill>
          <a:blip xmlns:r="http://schemas.openxmlformats.org/officeDocument/2006/relationships" r:embed="rId3">
            <a:alphaModFix/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6AECCA7-5005-6F4E-B1D5-827886AE4A8B}" type="pres">
      <dgm:prSet presAssocID="{EA43AAD2-CDAD-0F49-A903-D420E3E43F2D}" presName="sibTrans" presStyleLbl="sibTrans2D1" presStyleIdx="0" presStyleCnt="0"/>
      <dgm:spPr/>
    </dgm:pt>
    <dgm:pt modelId="{4FEA8CB5-85EC-6440-BE91-8FF21F0A61D8}" type="pres">
      <dgm:prSet presAssocID="{55F623E4-85DA-9440-83A2-516E36E33B0B}" presName="compNode" presStyleCnt="0"/>
      <dgm:spPr/>
    </dgm:pt>
    <dgm:pt modelId="{D5DB294E-6976-084D-921E-B91625AC8879}" type="pres">
      <dgm:prSet presAssocID="{55F623E4-85DA-9440-83A2-516E36E33B0B}" presName="bkgdShape" presStyleLbl="node1" presStyleIdx="3" presStyleCnt="4"/>
      <dgm:spPr/>
    </dgm:pt>
    <dgm:pt modelId="{95456E0B-4909-9843-9970-2AAA1A1D5994}" type="pres">
      <dgm:prSet presAssocID="{55F623E4-85DA-9440-83A2-516E36E33B0B}" presName="nodeTx" presStyleLbl="node1" presStyleIdx="3" presStyleCnt="4">
        <dgm:presLayoutVars>
          <dgm:bulletEnabled val="1"/>
        </dgm:presLayoutVars>
      </dgm:prSet>
      <dgm:spPr/>
    </dgm:pt>
    <dgm:pt modelId="{0EDB07D0-4CC6-884D-AD92-24D75C206BBD}" type="pres">
      <dgm:prSet presAssocID="{55F623E4-85DA-9440-83A2-516E36E33B0B}" presName="invisiNode" presStyleLbl="node1" presStyleIdx="3" presStyleCnt="4"/>
      <dgm:spPr/>
    </dgm:pt>
    <dgm:pt modelId="{6B4830FF-0886-8E45-93A1-DAB0698F6FD3}" type="pres">
      <dgm:prSet presAssocID="{55F623E4-85DA-9440-83A2-516E36E33B0B}" presName="imagNode" presStyleLbl="f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C2D9808-C97E-FB41-85BE-3192C9835493}" type="presOf" srcId="{417D3402-FD2A-6944-9359-841FBF74544A}" destId="{3CD11D1A-AD95-2A4A-995B-5524536D8535}" srcOrd="1" destOrd="0" presId="urn:microsoft.com/office/officeart/2005/8/layout/hList7"/>
    <dgm:cxn modelId="{30CD2016-1FD8-A341-9E63-A5895D24F39D}" type="presOf" srcId="{29ED5B95-7F6F-3246-9855-F05713551E21}" destId="{440083A1-3BE4-6640-99B3-23A88D27EF5B}" srcOrd="0" destOrd="0" presId="urn:microsoft.com/office/officeart/2005/8/layout/hList7"/>
    <dgm:cxn modelId="{1F295018-6D49-4146-BE11-0592F4C3C34E}" srcId="{D32432C3-EBE9-CF45-BA87-3A6B0F2B4D4F}" destId="{417D3402-FD2A-6944-9359-841FBF74544A}" srcOrd="0" destOrd="0" parTransId="{09E6E6CC-2FA1-3844-B252-0FF4C87D83A9}" sibTransId="{29ED5B95-7F6F-3246-9855-F05713551E21}"/>
    <dgm:cxn modelId="{931F0421-2211-E34B-B0C9-3BD90C53D599}" type="presOf" srcId="{60BCF1EA-1277-EF44-B7BA-6EAB99B3A787}" destId="{60CE8CBE-6E3F-F640-A798-34AEDA482BFD}" srcOrd="1" destOrd="0" presId="urn:microsoft.com/office/officeart/2005/8/layout/hList7"/>
    <dgm:cxn modelId="{43847123-682C-AB4B-A029-D4E08D4475B0}" type="presOf" srcId="{417D3402-FD2A-6944-9359-841FBF74544A}" destId="{9F8DF426-B03D-FA48-A976-00BEA0C0AC12}" srcOrd="0" destOrd="0" presId="urn:microsoft.com/office/officeart/2005/8/layout/hList7"/>
    <dgm:cxn modelId="{A735C730-4189-6B4F-AE22-8D9963AF1519}" srcId="{D32432C3-EBE9-CF45-BA87-3A6B0F2B4D4F}" destId="{55F623E4-85DA-9440-83A2-516E36E33B0B}" srcOrd="3" destOrd="0" parTransId="{526599BD-20E8-6148-A4D7-D5E93EB36BEC}" sibTransId="{EBA97EEC-AB08-3546-A255-5196CA47C42C}"/>
    <dgm:cxn modelId="{4BDB4138-D6E3-D749-84C3-2DE76516C701}" type="presOf" srcId="{55F623E4-85DA-9440-83A2-516E36E33B0B}" destId="{D5DB294E-6976-084D-921E-B91625AC8879}" srcOrd="0" destOrd="0" presId="urn:microsoft.com/office/officeart/2005/8/layout/hList7"/>
    <dgm:cxn modelId="{8D1B5A3C-CF19-6B48-A9AD-9C9CEEA9D0B0}" type="presOf" srcId="{D32432C3-EBE9-CF45-BA87-3A6B0F2B4D4F}" destId="{4332F5DE-E78F-DF47-8477-0F7BF779B5C7}" srcOrd="0" destOrd="0" presId="urn:microsoft.com/office/officeart/2005/8/layout/hList7"/>
    <dgm:cxn modelId="{0F39B64F-255E-0F4E-8D8D-72D8E4BE2DE2}" type="presOf" srcId="{0183B6A5-57AD-D143-837A-520F86B48330}" destId="{E6C5819A-4E78-424D-938D-6F453AAD4100}" srcOrd="0" destOrd="0" presId="urn:microsoft.com/office/officeart/2005/8/layout/hList7"/>
    <dgm:cxn modelId="{B4CBC782-6D26-6143-AED6-30E1FC377872}" srcId="{D32432C3-EBE9-CF45-BA87-3A6B0F2B4D4F}" destId="{0183B6A5-57AD-D143-837A-520F86B48330}" srcOrd="1" destOrd="0" parTransId="{7B169956-1E58-4F47-B9D1-52FA34AAA151}" sibTransId="{6450E16B-D422-A14B-B4E6-BF1965464F56}"/>
    <dgm:cxn modelId="{69D26385-8269-0042-A7AD-AEEF961E9069}" type="presOf" srcId="{55F623E4-85DA-9440-83A2-516E36E33B0B}" destId="{95456E0B-4909-9843-9970-2AAA1A1D5994}" srcOrd="1" destOrd="0" presId="urn:microsoft.com/office/officeart/2005/8/layout/hList7"/>
    <dgm:cxn modelId="{665FCD9A-6711-A64D-A2E5-9ADB964BE5C8}" type="presOf" srcId="{6450E16B-D422-A14B-B4E6-BF1965464F56}" destId="{68217EA1-7F68-D741-A541-4BD36933390C}" srcOrd="0" destOrd="0" presId="urn:microsoft.com/office/officeart/2005/8/layout/hList7"/>
    <dgm:cxn modelId="{6261E3A1-2DA2-4440-90FB-3882673EF04B}" srcId="{D32432C3-EBE9-CF45-BA87-3A6B0F2B4D4F}" destId="{60BCF1EA-1277-EF44-B7BA-6EAB99B3A787}" srcOrd="2" destOrd="0" parTransId="{C327ACAC-DEC2-9E4D-BEFB-793F641469B4}" sibTransId="{EA43AAD2-CDAD-0F49-A903-D420E3E43F2D}"/>
    <dgm:cxn modelId="{7EF94DA7-561B-0D46-8E91-DEDC2CCDC84A}" type="presOf" srcId="{EA43AAD2-CDAD-0F49-A903-D420E3E43F2D}" destId="{16AECCA7-5005-6F4E-B1D5-827886AE4A8B}" srcOrd="0" destOrd="0" presId="urn:microsoft.com/office/officeart/2005/8/layout/hList7"/>
    <dgm:cxn modelId="{961F72AD-162F-A644-AA2E-1C0311D4FD46}" type="presOf" srcId="{0183B6A5-57AD-D143-837A-520F86B48330}" destId="{15C654A8-DA7D-AA45-B425-ED2B3BA3DC5B}" srcOrd="1" destOrd="0" presId="urn:microsoft.com/office/officeart/2005/8/layout/hList7"/>
    <dgm:cxn modelId="{FC6038CA-0665-D343-A921-2B1BE32A58A6}" type="presOf" srcId="{60BCF1EA-1277-EF44-B7BA-6EAB99B3A787}" destId="{1EBEA362-C44E-E54C-8755-F4404C708CD1}" srcOrd="0" destOrd="0" presId="urn:microsoft.com/office/officeart/2005/8/layout/hList7"/>
    <dgm:cxn modelId="{632FEDB9-B224-BB42-B2E3-83883BB4D481}" type="presParOf" srcId="{4332F5DE-E78F-DF47-8477-0F7BF779B5C7}" destId="{383A8D9C-7411-D841-8F17-B7C937FFCF8F}" srcOrd="0" destOrd="0" presId="urn:microsoft.com/office/officeart/2005/8/layout/hList7"/>
    <dgm:cxn modelId="{17948913-592F-CC43-9C04-FECB55F67DCD}" type="presParOf" srcId="{4332F5DE-E78F-DF47-8477-0F7BF779B5C7}" destId="{174819BA-82C4-FC47-AA89-2E53D6FBBFF1}" srcOrd="1" destOrd="0" presId="urn:microsoft.com/office/officeart/2005/8/layout/hList7"/>
    <dgm:cxn modelId="{15D06D87-86F9-704B-99C5-D587CB4EED32}" type="presParOf" srcId="{174819BA-82C4-FC47-AA89-2E53D6FBBFF1}" destId="{735E3BC9-B152-A94E-86A0-FF843962B7D3}" srcOrd="0" destOrd="0" presId="urn:microsoft.com/office/officeart/2005/8/layout/hList7"/>
    <dgm:cxn modelId="{3731CE9E-A0AF-4049-91CD-01D91CD07240}" type="presParOf" srcId="{735E3BC9-B152-A94E-86A0-FF843962B7D3}" destId="{9F8DF426-B03D-FA48-A976-00BEA0C0AC12}" srcOrd="0" destOrd="0" presId="urn:microsoft.com/office/officeart/2005/8/layout/hList7"/>
    <dgm:cxn modelId="{C2F072C5-864C-CF49-A100-45E7F39566E7}" type="presParOf" srcId="{735E3BC9-B152-A94E-86A0-FF843962B7D3}" destId="{3CD11D1A-AD95-2A4A-995B-5524536D8535}" srcOrd="1" destOrd="0" presId="urn:microsoft.com/office/officeart/2005/8/layout/hList7"/>
    <dgm:cxn modelId="{0D9140FC-88C2-A44E-AB1B-1CFB726EC282}" type="presParOf" srcId="{735E3BC9-B152-A94E-86A0-FF843962B7D3}" destId="{0370833B-6411-D84D-8EEA-CB2A11950E23}" srcOrd="2" destOrd="0" presId="urn:microsoft.com/office/officeart/2005/8/layout/hList7"/>
    <dgm:cxn modelId="{D6C5B79A-581F-F242-B57F-A7790A3AAA57}" type="presParOf" srcId="{735E3BC9-B152-A94E-86A0-FF843962B7D3}" destId="{CC69DD13-F073-AA43-ABBE-424FBBE6097C}" srcOrd="3" destOrd="0" presId="urn:microsoft.com/office/officeart/2005/8/layout/hList7"/>
    <dgm:cxn modelId="{3DCD57EE-ABD8-2547-8522-8229A1BB095C}" type="presParOf" srcId="{174819BA-82C4-FC47-AA89-2E53D6FBBFF1}" destId="{440083A1-3BE4-6640-99B3-23A88D27EF5B}" srcOrd="1" destOrd="0" presId="urn:microsoft.com/office/officeart/2005/8/layout/hList7"/>
    <dgm:cxn modelId="{CD7480FF-5441-5444-8175-7F0A316C163D}" type="presParOf" srcId="{174819BA-82C4-FC47-AA89-2E53D6FBBFF1}" destId="{CA3F339D-63FA-3B4F-9FF9-B485985BC245}" srcOrd="2" destOrd="0" presId="urn:microsoft.com/office/officeart/2005/8/layout/hList7"/>
    <dgm:cxn modelId="{B4CD6FF2-F072-194C-94EF-F8EBB2D93874}" type="presParOf" srcId="{CA3F339D-63FA-3B4F-9FF9-B485985BC245}" destId="{E6C5819A-4E78-424D-938D-6F453AAD4100}" srcOrd="0" destOrd="0" presId="urn:microsoft.com/office/officeart/2005/8/layout/hList7"/>
    <dgm:cxn modelId="{430D9FAE-BE77-3040-9A69-24139946A911}" type="presParOf" srcId="{CA3F339D-63FA-3B4F-9FF9-B485985BC245}" destId="{15C654A8-DA7D-AA45-B425-ED2B3BA3DC5B}" srcOrd="1" destOrd="0" presId="urn:microsoft.com/office/officeart/2005/8/layout/hList7"/>
    <dgm:cxn modelId="{E6DA4D8C-DD75-0C41-A0D7-E951F5A3A35E}" type="presParOf" srcId="{CA3F339D-63FA-3B4F-9FF9-B485985BC245}" destId="{0E8B9A45-E4AB-F541-BDBA-BC5B940D665B}" srcOrd="2" destOrd="0" presId="urn:microsoft.com/office/officeart/2005/8/layout/hList7"/>
    <dgm:cxn modelId="{5916226C-39B2-5542-BECE-0B85367AE1F0}" type="presParOf" srcId="{CA3F339D-63FA-3B4F-9FF9-B485985BC245}" destId="{1BE1A245-B941-C74E-B355-66C1E56091AE}" srcOrd="3" destOrd="0" presId="urn:microsoft.com/office/officeart/2005/8/layout/hList7"/>
    <dgm:cxn modelId="{F23FF957-FB12-A34F-8B89-0519479F5F00}" type="presParOf" srcId="{174819BA-82C4-FC47-AA89-2E53D6FBBFF1}" destId="{68217EA1-7F68-D741-A541-4BD36933390C}" srcOrd="3" destOrd="0" presId="urn:microsoft.com/office/officeart/2005/8/layout/hList7"/>
    <dgm:cxn modelId="{C4DA87C1-5006-6E49-95E6-98EF9B8DEA4C}" type="presParOf" srcId="{174819BA-82C4-FC47-AA89-2E53D6FBBFF1}" destId="{0DB88888-5F1C-CA44-A001-16725C85D21B}" srcOrd="4" destOrd="0" presId="urn:microsoft.com/office/officeart/2005/8/layout/hList7"/>
    <dgm:cxn modelId="{B23F62C8-442A-3B4F-94FA-E23C8CF18818}" type="presParOf" srcId="{0DB88888-5F1C-CA44-A001-16725C85D21B}" destId="{1EBEA362-C44E-E54C-8755-F4404C708CD1}" srcOrd="0" destOrd="0" presId="urn:microsoft.com/office/officeart/2005/8/layout/hList7"/>
    <dgm:cxn modelId="{8ADCF0DE-B1C2-4D47-A9EF-1155798CC74F}" type="presParOf" srcId="{0DB88888-5F1C-CA44-A001-16725C85D21B}" destId="{60CE8CBE-6E3F-F640-A798-34AEDA482BFD}" srcOrd="1" destOrd="0" presId="urn:microsoft.com/office/officeart/2005/8/layout/hList7"/>
    <dgm:cxn modelId="{311F0711-69D2-F840-868E-E31F928B337B}" type="presParOf" srcId="{0DB88888-5F1C-CA44-A001-16725C85D21B}" destId="{D983D4BE-C58F-254D-B726-83DE09994244}" srcOrd="2" destOrd="0" presId="urn:microsoft.com/office/officeart/2005/8/layout/hList7"/>
    <dgm:cxn modelId="{ECD11E17-024E-C44B-BEAA-2F490F559D03}" type="presParOf" srcId="{0DB88888-5F1C-CA44-A001-16725C85D21B}" destId="{4CE00809-D091-0E48-A21B-39EB62047131}" srcOrd="3" destOrd="0" presId="urn:microsoft.com/office/officeart/2005/8/layout/hList7"/>
    <dgm:cxn modelId="{B849A709-9305-6F43-9F2A-561E6074909F}" type="presParOf" srcId="{174819BA-82C4-FC47-AA89-2E53D6FBBFF1}" destId="{16AECCA7-5005-6F4E-B1D5-827886AE4A8B}" srcOrd="5" destOrd="0" presId="urn:microsoft.com/office/officeart/2005/8/layout/hList7"/>
    <dgm:cxn modelId="{B0B5F276-7DEA-4241-B448-84E7B4704BAB}" type="presParOf" srcId="{174819BA-82C4-FC47-AA89-2E53D6FBBFF1}" destId="{4FEA8CB5-85EC-6440-BE91-8FF21F0A61D8}" srcOrd="6" destOrd="0" presId="urn:microsoft.com/office/officeart/2005/8/layout/hList7"/>
    <dgm:cxn modelId="{C61D2AF8-BE4E-B448-B419-6FE54B43C371}" type="presParOf" srcId="{4FEA8CB5-85EC-6440-BE91-8FF21F0A61D8}" destId="{D5DB294E-6976-084D-921E-B91625AC8879}" srcOrd="0" destOrd="0" presId="urn:microsoft.com/office/officeart/2005/8/layout/hList7"/>
    <dgm:cxn modelId="{6DC1106C-F17D-A740-87F8-FD743522C924}" type="presParOf" srcId="{4FEA8CB5-85EC-6440-BE91-8FF21F0A61D8}" destId="{95456E0B-4909-9843-9970-2AAA1A1D5994}" srcOrd="1" destOrd="0" presId="urn:microsoft.com/office/officeart/2005/8/layout/hList7"/>
    <dgm:cxn modelId="{268B3AA1-C018-664E-8556-0FA520D11AE4}" type="presParOf" srcId="{4FEA8CB5-85EC-6440-BE91-8FF21F0A61D8}" destId="{0EDB07D0-4CC6-884D-AD92-24D75C206BBD}" srcOrd="2" destOrd="0" presId="urn:microsoft.com/office/officeart/2005/8/layout/hList7"/>
    <dgm:cxn modelId="{7A0BE82A-CC92-1642-8028-BACC4698345F}" type="presParOf" srcId="{4FEA8CB5-85EC-6440-BE91-8FF21F0A61D8}" destId="{6B4830FF-0886-8E45-93A1-DAB0698F6FD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DF426-B03D-FA48-A976-00BEA0C0AC12}">
      <dsp:nvSpPr>
        <dsp:cNvPr id="0" name=""/>
        <dsp:cNvSpPr/>
      </dsp:nvSpPr>
      <dsp:spPr>
        <a:xfrm>
          <a:off x="1895" y="0"/>
          <a:ext cx="1986359" cy="4608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is a safe, supportive, respectful space</a:t>
          </a:r>
        </a:p>
      </dsp:txBody>
      <dsp:txXfrm>
        <a:off x="1895" y="1843330"/>
        <a:ext cx="1986359" cy="1843330"/>
      </dsp:txXfrm>
    </dsp:sp>
    <dsp:sp modelId="{CC69DD13-F073-AA43-ABBE-424FBBE6097C}">
      <dsp:nvSpPr>
        <dsp:cNvPr id="0" name=""/>
        <dsp:cNvSpPr/>
      </dsp:nvSpPr>
      <dsp:spPr>
        <a:xfrm>
          <a:off x="227788" y="276499"/>
          <a:ext cx="1534572" cy="153457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C5819A-4E78-424D-938D-6F453AAD4100}">
      <dsp:nvSpPr>
        <dsp:cNvPr id="0" name=""/>
        <dsp:cNvSpPr/>
      </dsp:nvSpPr>
      <dsp:spPr>
        <a:xfrm>
          <a:off x="2047845" y="0"/>
          <a:ext cx="1986359" cy="4608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372388"/>
                <a:satOff val="8237"/>
                <a:lumOff val="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372388"/>
                <a:satOff val="8237"/>
                <a:lumOff val="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372388"/>
                <a:satOff val="8237"/>
                <a:lumOff val="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Participation is encouraged</a:t>
          </a:r>
          <a:endParaRPr lang="en-GB" sz="1800" kern="1200" dirty="0"/>
        </a:p>
      </dsp:txBody>
      <dsp:txXfrm>
        <a:off x="2047845" y="1843330"/>
        <a:ext cx="1986359" cy="1843330"/>
      </dsp:txXfrm>
    </dsp:sp>
    <dsp:sp modelId="{1BE1A245-B941-C74E-B355-66C1E56091AE}">
      <dsp:nvSpPr>
        <dsp:cNvPr id="0" name=""/>
        <dsp:cNvSpPr/>
      </dsp:nvSpPr>
      <dsp:spPr>
        <a:xfrm>
          <a:off x="2273738" y="276499"/>
          <a:ext cx="1534572" cy="153457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BEA362-C44E-E54C-8755-F4404C708CD1}">
      <dsp:nvSpPr>
        <dsp:cNvPr id="0" name=""/>
        <dsp:cNvSpPr/>
      </dsp:nvSpPr>
      <dsp:spPr>
        <a:xfrm>
          <a:off x="4093795" y="0"/>
          <a:ext cx="1986359" cy="4608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44775"/>
                <a:satOff val="16475"/>
                <a:lumOff val="1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44775"/>
                <a:satOff val="16475"/>
                <a:lumOff val="1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44775"/>
                <a:satOff val="16475"/>
                <a:lumOff val="1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It’s ok to make mistakes</a:t>
          </a:r>
        </a:p>
      </dsp:txBody>
      <dsp:txXfrm>
        <a:off x="4093795" y="1843330"/>
        <a:ext cx="1986359" cy="1843330"/>
      </dsp:txXfrm>
    </dsp:sp>
    <dsp:sp modelId="{4CE00809-D091-0E48-A21B-39EB62047131}">
      <dsp:nvSpPr>
        <dsp:cNvPr id="0" name=""/>
        <dsp:cNvSpPr/>
      </dsp:nvSpPr>
      <dsp:spPr>
        <a:xfrm>
          <a:off x="4319688" y="276499"/>
          <a:ext cx="1534572" cy="1534572"/>
        </a:xfrm>
        <a:prstGeom prst="ellipse">
          <a:avLst/>
        </a:prstGeom>
        <a:blipFill>
          <a:blip xmlns:r="http://schemas.openxmlformats.org/officeDocument/2006/relationships" r:embed="rId3">
            <a:alphaModFix/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DB294E-6976-084D-921E-B91625AC8879}">
      <dsp:nvSpPr>
        <dsp:cNvPr id="0" name=""/>
        <dsp:cNvSpPr/>
      </dsp:nvSpPr>
      <dsp:spPr>
        <a:xfrm>
          <a:off x="6139745" y="0"/>
          <a:ext cx="1986359" cy="4608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We’ll use a “Parking Sheet” for items that are off topic or taking up too much time</a:t>
          </a:r>
        </a:p>
      </dsp:txBody>
      <dsp:txXfrm>
        <a:off x="6139745" y="1843330"/>
        <a:ext cx="1986359" cy="1843330"/>
      </dsp:txXfrm>
    </dsp:sp>
    <dsp:sp modelId="{6B4830FF-0886-8E45-93A1-DAB0698F6FD3}">
      <dsp:nvSpPr>
        <dsp:cNvPr id="0" name=""/>
        <dsp:cNvSpPr/>
      </dsp:nvSpPr>
      <dsp:spPr>
        <a:xfrm>
          <a:off x="6365639" y="276499"/>
          <a:ext cx="1534572" cy="153457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3A8D9C-7411-D841-8F17-B7C937FFCF8F}">
      <dsp:nvSpPr>
        <dsp:cNvPr id="0" name=""/>
        <dsp:cNvSpPr/>
      </dsp:nvSpPr>
      <dsp:spPr>
        <a:xfrm>
          <a:off x="325119" y="3686660"/>
          <a:ext cx="7477760" cy="691248"/>
        </a:xfrm>
        <a:prstGeom prst="left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95C4D-4B36-A348-8E27-63B191F9918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B72A1-FFDF-A449-82A3-B9A5EA58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6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35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03354-4B83-E40F-705F-FB9E029B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34653-3938-F79B-F011-E7236F2DA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1CB14-3A21-AD2F-7F9D-6AC014B55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1C802-958A-316B-9FE9-28E8A225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25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59462-4757-ADF9-0829-780BFD7D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12BC5-1BCA-2ED9-0F12-28A60F192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5AF9D-5EA3-3E01-C5C4-1101D697F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0EA35-0BCA-257C-20E7-76F0F78A0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83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E5D9-E5D2-7D76-BE8E-44B2744C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8B319-7A56-9657-6560-FED982C45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448EAD-055D-DCD0-C94A-CB840D055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B1EB7-DC09-6671-A688-2AAFF55C7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42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42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5E1BE-9ACC-8C0C-7DD8-81C7B4371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021E4-743F-AB66-DD45-DA6F1EACC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D1076-A4E8-95C7-E0EB-CB69EC961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Hands up for: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many people use/heard of git?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many people have used git branches?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many people have used/understand pull requests?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67E94-0074-6794-6996-783DFD5D1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1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8DB74-70D9-4946-DE0C-EB6696CB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CD43C-C31B-DF15-3A34-3D71C688D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7B1B-22F5-2305-1A98-624FAEF79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08C5E-35E4-D8CA-1002-94498C795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96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C38C4-C799-66D1-26CE-161452FFE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2BF10-DE5A-F8F6-D80E-050684FCF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4EFB7-A7EB-3475-C010-1BCC78247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EE877-42A4-BDED-FAFF-51FC36D06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8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485D-21E4-CD40-42B6-FEA44885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A2797-EC18-EE86-B3C2-0BFA6ADD2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2C58A-A3A2-8B19-30EC-38D383670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A34D2-126F-59F3-E280-3D66C56D2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59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FA7E6-F30E-4F0E-2C3B-13830D06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EA5C9-D64E-D500-80B7-0898468D8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0DAFD-B0E6-2EBC-2694-370F24AD6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CB85-4B33-E03D-DC0A-7117B2D1C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06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AAAA-0BAC-521B-2B72-A07458A8E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EC50B-2817-EA89-67E3-8D3CCDE41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C3785F-BEF7-0357-C004-927F8F9AB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53377-0C46-3E15-AEE8-1BDEF32F8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E5A56-E418-2242-27E8-76D582B25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D0FE5-7DCD-118A-F23C-C57DB8DBA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E84ED8-5633-596F-2D98-26AFB5A78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DC9BC-DD02-EC74-6DF0-B5DFE2B42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5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7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3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5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08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4B71-1FBC-122E-B7AB-43227B39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50B17-249D-5C71-9A50-AC9E5F00D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753D3-9BB9-42B5-671E-F75606A27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B76CF-27E7-B74C-DF43-0B6D8313A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06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29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71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98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48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68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5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7171-4EDB-47DA-B699-ABB0A0646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57EE8-C5AA-39C9-5B69-6E61DEA4C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2656F-A254-7EE1-861C-62F4A58F5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B2E62-0182-8E00-E8A2-F1A9D0148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3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43270-9E85-5798-BD0F-BDB0F9611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F2A27-1735-FC1D-8958-4D270E96A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73061-670B-39C0-7286-59A540BED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6BFF4-A985-522B-CFAF-F5932D8E1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48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50201-FD3A-9E87-A1B7-A09B74861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E03B8-22CC-A526-E7AF-C08F07A70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F05C6-B2AF-EEC4-BA87-291DDAFFC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E7A0E-872C-159A-9285-B311CD9EE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35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3B51-3724-C37D-5D06-91B1E40EE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D2900-F034-0EAC-5C86-293E4D122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02C44-B3D3-5C01-68BE-BBA6E900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DF94A-C2E7-D75A-2F3A-08F3CD55C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5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00CA-079B-445C-7677-A0687DAD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14159A-5A8F-C943-F69B-CDBE9AD70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5B694-633D-291F-61DC-FDBCBA235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6E56D-D5CC-EE9F-BF90-4DD08223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88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60434-92AD-5745-AFE5-D28DA1E1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7EB68-2ED6-EC1F-4E5E-CF02838F5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ABC4BB-8822-FB62-CFF0-FB1D45D0C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0352-1817-9050-2437-EEB624B71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4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4683A-9586-CC90-BDB4-04853ED6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0A6D1-99F7-4AC6-A88A-0B31C3A1F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95903-192A-55AE-7912-8B32FE8B7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4BA5-1136-C1C6-CF19-0E9D1C457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95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01803-B129-5D30-8185-2EE7F27BE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E3451-392D-236B-2459-ACDDB368D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7E1F9-3252-4706-4C43-AC63F2769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8D14E-8C8F-5806-E8D2-278460F42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C271F-8532-A91D-F89A-5F0E149D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42AFE7-AB89-86BC-DE62-4A2EA1ACE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08C50-927C-39B1-6CF7-FF84A12F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8DA8-4A2A-7147-BBC5-518F91A46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86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3DA2-3937-C720-99D9-D826229E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F152B-28F3-7458-2B95-F4AC538B7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F77D0-DE6C-711E-4238-540470C1A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555C9-4E8D-AB69-F2D2-BC3DA42EF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2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595D7-126F-50E3-E66B-2730CE433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774BD-70FB-BAAF-18B4-1B4FBA6E0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0944C-DE71-9FEC-B5CD-9D3ECE278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9ACF9-7888-808A-8658-132696093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24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EE29-14A5-7C96-98C1-908C01AB9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1E20D-8FD6-545D-3CEF-430CBFEC2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811D0-61C0-BEA4-0135-FFBB8C8F5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F2FF8-97B7-A843-0250-1C050ABBA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50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59719-B861-A782-1412-457CA5152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E78EA-EB10-2620-A479-B8E27DBF1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2EF5F-F067-B65C-874D-FBB6C0461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C0667-3690-98E2-3D25-08BEDCC9A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14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33F02-9A0F-EF4F-8368-AEB64F541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D9E8D2-E229-1487-27EB-7E21FD9BD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0602A-5C7A-68C8-A9FA-11A6B136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1935F-A6E5-A393-96E5-814921F81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3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81C45-2414-9C15-9F55-2A18BEF2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C2C67-4392-B995-87F2-853152DD5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7E3F8-FD84-A8B6-D2FB-9F11CB826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8DE02-DB34-E248-FF8E-8688D6FFD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152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71127-2C43-9589-19E3-B50DF391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76C251-48D7-A2E5-D0E3-9ECCCEF39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D27F0-1141-F0D4-BEC9-48F26D370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A720F-4914-1DBE-11B8-42BA29A28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76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819CF-7884-8D73-DA67-3916C358E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9546C-A530-01E3-49D7-9E0DAA824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9D755-9332-0A5D-6C43-CA20DFC7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742CB-7277-24C0-FA12-0FF1C9FCE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48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9AB49-6408-C536-07E9-5BD2FE01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DA9EB-3EF3-2897-9497-3C9697B04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8C7A3-64B6-3E49-3B67-67F5D89D7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2903B-1712-B43A-6151-220B06D2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32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4EB61-C322-4865-5CBE-0E6330FC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288F9-D78D-0936-DD17-9B3F949E2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67591D-5396-EF41-8E2C-A19CEC2A4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B8B5-6F26-01F3-9176-DBB372575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4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9B83A-0D1C-FCB5-C754-8A04010B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BD849-577A-8548-290E-FD4A87D07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819DF-48C1-0485-9B6C-A72FECD8D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7D410-040E-FE7A-807F-483AB7ACF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60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3CA2-0C82-353B-78D6-A83D4E32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5A88B-5069-8265-1106-E57B9B226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5415F-6B08-A8D6-0165-A73F6F7B1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Source Sans Pro" panose="020F0502020204030204" pitchFamily="34" charset="0"/>
              </a:rPr>
              <a:t>This is advanced. 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Source Sans Pro" panose="020F0502020204030204" pitchFamily="34" charset="0"/>
              </a:rPr>
              <a:t>Can skip if there’s no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784B9-BF71-48C4-A04B-3656BC960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50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4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55CEF-B278-617A-8528-9E4337CBA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1C740-BF86-27EA-BC92-3FD0FD913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C79B5-27E7-1223-53E5-0D3655362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F9CCA-EAEF-01E9-E617-D541E36D6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659B-01A6-EE24-4AF6-75549994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44CFAA-3767-A134-7181-18292E66E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3540AA-D4B9-7DA5-5C6D-18A11D992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2A1E0-BEEF-C6B1-8412-FA8B7D695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59564-3B66-1EFB-EF63-24AE307D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17F99-0B03-618C-020B-A9326D3F4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DD4BC-176D-BB2D-7904-9B6922AFC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5E79A-BA04-0026-7573-EEE7018B6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2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F31D-98EC-AD6A-5B94-F38E8DF8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10226-F28F-D210-1AB7-C6BAA9F98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DB215-4E14-5A5F-F312-692F57DD0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49E8-428D-1A36-7AC4-37AD88FE9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B72A1-FFDF-A449-82A3-B9A5EA585F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8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3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9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2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831FF-B805-A44E-ADAC-C917E1A0E9D5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996A95-9496-694C-A633-B153E1C8B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9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5.svg"/><Relationship Id="rId18" Type="http://schemas.openxmlformats.org/officeDocument/2006/relationships/image" Target="../media/image38.svg"/><Relationship Id="rId3" Type="http://schemas.openxmlformats.org/officeDocument/2006/relationships/image" Target="../media/image32.png"/><Relationship Id="rId21" Type="http://schemas.microsoft.com/office/2007/relationships/hdphoto" Target="../media/hdphoto2.wdp"/><Relationship Id="rId7" Type="http://schemas.openxmlformats.org/officeDocument/2006/relationships/image" Target="../media/image18.svg"/><Relationship Id="rId12" Type="http://schemas.openxmlformats.org/officeDocument/2006/relationships/image" Target="../media/image34.pn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23.png"/><Relationship Id="rId15" Type="http://schemas.openxmlformats.org/officeDocument/2006/relationships/image" Target="../media/image37.svg"/><Relationship Id="rId10" Type="http://schemas.openxmlformats.org/officeDocument/2006/relationships/image" Target="../media/image21.png"/><Relationship Id="rId19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20.sv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sv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cubed-intro.rostools.org/sessions/version-contro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-cubed-intro.rostools.org/sessions/version-control" TargetMode="Externa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r-cubed-intro.rostools.org/sessions/version-contro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r-cubed-intro.rostools.org/sessions/version-control" TargetMode="Externa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r-cubed-intro.rostools.org/sessions/version-control" TargetMode="Externa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xfordCodeReviewNet/forum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sv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7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s://debruine.github.io/code-review/" TargetMode="External"/><Relationship Id="rId7" Type="http://schemas.openxmlformats.org/officeDocument/2006/relationships/image" Target="../media/image82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8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9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96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hyperlink" Target="https://debruine.github.io/code-review/" TargetMode="External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hyperlink" Target="https://here.r-lib.org/" TargetMode="External"/><Relationship Id="rId4" Type="http://schemas.openxmlformats.org/officeDocument/2006/relationships/image" Target="../media/image98.png"/><Relationship Id="rId9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hyperlink" Target="https://debruine.github.io/code-review/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84.svg"/><Relationship Id="rId4" Type="http://schemas.openxmlformats.org/officeDocument/2006/relationships/hyperlink" Target="https://speakerdeck.com/jennybc/how-to-name-files" TargetMode="External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10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hyperlink" Target="https://stackoverflow.blog/2021/12/23/best-practices-for-writing-code-comments/" TargetMode="External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bruine.github.io/code-review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hyperlink" Target="https://google.github.io/styleguide/" TargetMode="External"/><Relationship Id="rId7" Type="http://schemas.openxmlformats.org/officeDocument/2006/relationships/image" Target="../media/image111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hyperlink" Target="https://style.tidyverse.org/" TargetMode="External"/><Relationship Id="rId9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ntasoftware/python-linters-and-code-analysis" TargetMode="External"/><Relationship Id="rId5" Type="http://schemas.openxmlformats.org/officeDocument/2006/relationships/hyperlink" Target="https://en.wikipedia.org/wiki/Static_program_analysis" TargetMode="External"/><Relationship Id="rId4" Type="http://schemas.openxmlformats.org/officeDocument/2006/relationships/hyperlink" Target="https://lintr.r-lib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ms/v2/Customizing-Git-Git-Hooks" TargetMode="External"/><Relationship Id="rId7" Type="http://schemas.openxmlformats.org/officeDocument/2006/relationships/image" Target="../media/image11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60.png"/><Relationship Id="rId4" Type="http://schemas.openxmlformats.org/officeDocument/2006/relationships/hyperlink" Target="https://pre-commit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0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svg"/><Relationship Id="rId5" Type="http://schemas.openxmlformats.org/officeDocument/2006/relationships/image" Target="../media/image18.sv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19.png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10" Type="http://schemas.openxmlformats.org/officeDocument/2006/relationships/image" Target="../media/image18.svg"/><Relationship Id="rId4" Type="http://schemas.openxmlformats.org/officeDocument/2006/relationships/image" Target="../media/image25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1.svg"/><Relationship Id="rId4" Type="http://schemas.openxmlformats.org/officeDocument/2006/relationships/image" Target="../media/image18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31.sv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35.svg"/><Relationship Id="rId10" Type="http://schemas.openxmlformats.org/officeDocument/2006/relationships/image" Target="../media/image22.svg"/><Relationship Id="rId4" Type="http://schemas.openxmlformats.org/officeDocument/2006/relationships/image" Target="../media/image33.png"/><Relationship Id="rId9" Type="http://schemas.openxmlformats.org/officeDocument/2006/relationships/image" Target="../media/image21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9F4871B-8C7C-FB05-45E7-ADBB8A9A54E2}"/>
              </a:ext>
            </a:extLst>
          </p:cNvPr>
          <p:cNvSpPr txBox="1"/>
          <p:nvPr/>
        </p:nvSpPr>
        <p:spPr>
          <a:xfrm>
            <a:off x="2515432" y="458359"/>
            <a:ext cx="6806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in Academia Workshop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01B8F7-FBCF-EB13-5573-EC7AEECDCFFB}"/>
              </a:ext>
            </a:extLst>
          </p:cNvPr>
          <p:cNvSpPr/>
          <p:nvPr/>
        </p:nvSpPr>
        <p:spPr>
          <a:xfrm>
            <a:off x="4977898" y="2877055"/>
            <a:ext cx="323466" cy="36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734593-0433-C336-A039-DA83BEB5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01" y="1674116"/>
            <a:ext cx="4754485" cy="335929"/>
          </a:xfrm>
          <a:prstGeom prst="rect">
            <a:avLst/>
          </a:prstGeom>
        </p:spPr>
      </p:pic>
      <p:pic>
        <p:nvPicPr>
          <p:cNvPr id="26" name="Picture 25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B74CF67A-FED3-9FDF-C3E6-33F2BEE7F4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5" t="8724" r="35394" b="29094"/>
          <a:stretch/>
        </p:blipFill>
        <p:spPr>
          <a:xfrm>
            <a:off x="2783377" y="3273615"/>
            <a:ext cx="4070270" cy="188187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9" name="Graphic 28" descr="Daily calendar outline">
            <a:extLst>
              <a:ext uri="{FF2B5EF4-FFF2-40B4-BE49-F238E27FC236}">
                <a16:creationId xmlns:a16="http://schemas.microsoft.com/office/drawing/2014/main" id="{EF83B360-9AE8-3E50-B627-D0C583250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935" y="2514570"/>
            <a:ext cx="1070543" cy="10705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A25F26-5D7B-2A3B-5930-8EE0E23C5396}"/>
              </a:ext>
            </a:extLst>
          </p:cNvPr>
          <p:cNvSpPr txBox="1"/>
          <p:nvPr/>
        </p:nvSpPr>
        <p:spPr>
          <a:xfrm>
            <a:off x="209190" y="3499904"/>
            <a:ext cx="2578490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5" dirty="0">
                <a:latin typeface="Courier New" panose="02070309020205020404" pitchFamily="49" charset="0"/>
                <a:cs typeface="Courier New" panose="02070309020205020404" pitchFamily="49" charset="0"/>
              </a:rPr>
              <a:t>Thursday </a:t>
            </a:r>
          </a:p>
          <a:p>
            <a:pPr algn="ctr"/>
            <a:r>
              <a:rPr lang="en-US" sz="1565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en-US" sz="1565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565" b="1" dirty="0">
                <a:latin typeface="Courier New" panose="02070309020205020404" pitchFamily="49" charset="0"/>
                <a:cs typeface="Courier New" panose="02070309020205020404" pitchFamily="49" charset="0"/>
              </a:rPr>
              <a:t> March 2025</a:t>
            </a:r>
          </a:p>
        </p:txBody>
      </p:sp>
      <p:pic>
        <p:nvPicPr>
          <p:cNvPr id="31" name="Graphic 30" descr="Marker outline">
            <a:extLst>
              <a:ext uri="{FF2B5EF4-FFF2-40B4-BE49-F238E27FC236}">
                <a16:creationId xmlns:a16="http://schemas.microsoft.com/office/drawing/2014/main" id="{80E494E6-9F35-89F9-6B64-5BA2B757B4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5129" y="2487094"/>
            <a:ext cx="1076065" cy="10760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507E28-EA49-35CE-80CB-9F02D3D08D42}"/>
              </a:ext>
            </a:extLst>
          </p:cNvPr>
          <p:cNvSpPr txBox="1"/>
          <p:nvPr/>
        </p:nvSpPr>
        <p:spPr>
          <a:xfrm>
            <a:off x="9244980" y="3489395"/>
            <a:ext cx="2377171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5" b="1" dirty="0">
                <a:latin typeface="Courier New" panose="02070309020205020404" pitchFamily="49" charset="0"/>
                <a:cs typeface="Courier New" panose="02070309020205020404" pitchFamily="49" charset="0"/>
              </a:rPr>
              <a:t>Room G.03</a:t>
            </a:r>
          </a:p>
          <a:p>
            <a:pPr algn="ctr"/>
            <a:r>
              <a:rPr lang="en-US" sz="1565" b="1" dirty="0">
                <a:latin typeface="Courier New" panose="02070309020205020404" pitchFamily="49" charset="0"/>
                <a:cs typeface="Courier New" panose="02070309020205020404" pitchFamily="49" charset="0"/>
              </a:rPr>
              <a:t>Bayes Centre</a:t>
            </a:r>
            <a:endParaRPr lang="en-US" sz="156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8C479-6C36-BDB6-0389-7FD0E75EF76C}"/>
              </a:ext>
            </a:extLst>
          </p:cNvPr>
          <p:cNvSpPr txBox="1"/>
          <p:nvPr/>
        </p:nvSpPr>
        <p:spPr>
          <a:xfrm>
            <a:off x="9228548" y="4016061"/>
            <a:ext cx="2377171" cy="634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74" dirty="0">
                <a:latin typeface="Courier New" panose="02070309020205020404" pitchFamily="49" charset="0"/>
                <a:cs typeface="Courier New" panose="02070309020205020404" pitchFamily="49" charset="0"/>
              </a:rPr>
              <a:t>The University of Edinburgh,</a:t>
            </a:r>
          </a:p>
          <a:p>
            <a:pPr algn="ctr"/>
            <a:r>
              <a:rPr lang="en-US" sz="1174" dirty="0">
                <a:latin typeface="Courier New" panose="02070309020205020404" pitchFamily="49" charset="0"/>
                <a:cs typeface="Courier New" panose="02070309020205020404" pitchFamily="49" charset="0"/>
              </a:rPr>
              <a:t>EH8 9BT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85D885D-B89D-5A59-D7D0-58A750BF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139" b="-3231"/>
          <a:stretch/>
        </p:blipFill>
        <p:spPr>
          <a:xfrm>
            <a:off x="2779033" y="1677270"/>
            <a:ext cx="3844526" cy="346784"/>
          </a:xfrm>
          <a:prstGeom prst="rect">
            <a:avLst/>
          </a:prstGeom>
        </p:spPr>
      </p:pic>
      <p:pic>
        <p:nvPicPr>
          <p:cNvPr id="42" name="Picture 41" descr="A screenshot of a chat&#10;&#10;Description automatically generated">
            <a:extLst>
              <a:ext uri="{FF2B5EF4-FFF2-40B4-BE49-F238E27FC236}">
                <a16:creationId xmlns:a16="http://schemas.microsoft.com/office/drawing/2014/main" id="{E77643E4-2954-F6F5-1D14-69A23DF197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00" y="1980163"/>
            <a:ext cx="4807312" cy="132137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E2A1C67-D3F8-A52C-CCB0-131DF202D956}"/>
              </a:ext>
            </a:extLst>
          </p:cNvPr>
          <p:cNvSpPr/>
          <p:nvPr/>
        </p:nvSpPr>
        <p:spPr>
          <a:xfrm>
            <a:off x="3564520" y="2263849"/>
            <a:ext cx="5493847" cy="3863937"/>
          </a:xfrm>
          <a:prstGeom prst="rect">
            <a:avLst/>
          </a:prstGeom>
          <a:solidFill>
            <a:srgbClr val="DAF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CF4BCE-FC31-57AC-C2BB-684E203B2A44}"/>
              </a:ext>
            </a:extLst>
          </p:cNvPr>
          <p:cNvSpPr/>
          <p:nvPr/>
        </p:nvSpPr>
        <p:spPr>
          <a:xfrm>
            <a:off x="2779034" y="2263848"/>
            <a:ext cx="811006" cy="3863939"/>
          </a:xfrm>
          <a:prstGeom prst="rect">
            <a:avLst/>
          </a:prstGeom>
          <a:solidFill>
            <a:srgbClr val="ACE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 dirty="0"/>
          </a:p>
        </p:txBody>
      </p:sp>
      <p:pic>
        <p:nvPicPr>
          <p:cNvPr id="46" name="Picture 45" descr="A screenshot of a chat&#10;&#10;Description automatically generated">
            <a:extLst>
              <a:ext uri="{FF2B5EF4-FFF2-40B4-BE49-F238E27FC236}">
                <a16:creationId xmlns:a16="http://schemas.microsoft.com/office/drawing/2014/main" id="{76B8EB11-FFA3-5E2B-160E-EAB7E5470EE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6005" b="77992"/>
          <a:stretch/>
        </p:blipFill>
        <p:spPr>
          <a:xfrm>
            <a:off x="6498121" y="1974805"/>
            <a:ext cx="2595709" cy="290815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983C5EE-F559-0DA7-9D31-63BE9D99C4DD}"/>
              </a:ext>
            </a:extLst>
          </p:cNvPr>
          <p:cNvSpPr/>
          <p:nvPr/>
        </p:nvSpPr>
        <p:spPr>
          <a:xfrm>
            <a:off x="2766185" y="2270978"/>
            <a:ext cx="6313538" cy="3856808"/>
          </a:xfrm>
          <a:prstGeom prst="roundRect">
            <a:avLst>
              <a:gd name="adj" fmla="val 2422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6D50C8C-CA6B-D4A1-EE09-8B1E10CDD243}"/>
              </a:ext>
            </a:extLst>
          </p:cNvPr>
          <p:cNvSpPr>
            <a:spLocks noChangeAspect="1"/>
          </p:cNvSpPr>
          <p:nvPr/>
        </p:nvSpPr>
        <p:spPr>
          <a:xfrm>
            <a:off x="2761342" y="399797"/>
            <a:ext cx="6314797" cy="5727990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B4A6A-D6AF-CE34-C5B8-C1B6FC598FBA}"/>
              </a:ext>
            </a:extLst>
          </p:cNvPr>
          <p:cNvSpPr txBox="1"/>
          <p:nvPr/>
        </p:nvSpPr>
        <p:spPr>
          <a:xfrm>
            <a:off x="3733074" y="2343066"/>
            <a:ext cx="5415215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+ Introductory presentation </a:t>
            </a:r>
          </a:p>
          <a:p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(attendee laptops not required)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BF8E8F-49BE-FC1E-4B8C-D289619465CB}"/>
              </a:ext>
            </a:extLst>
          </p:cNvPr>
          <p:cNvSpPr txBox="1"/>
          <p:nvPr/>
        </p:nvSpPr>
        <p:spPr>
          <a:xfrm>
            <a:off x="3738865" y="3372704"/>
            <a:ext cx="5415215" cy="1069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+ Tea/coffee break</a:t>
            </a:r>
          </a:p>
          <a:p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(please do not bring food/drink into this room G.03)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4A17CC-9285-8AF8-742B-92B7870F8A62}"/>
              </a:ext>
            </a:extLst>
          </p:cNvPr>
          <p:cNvSpPr txBox="1"/>
          <p:nvPr/>
        </p:nvSpPr>
        <p:spPr>
          <a:xfrm>
            <a:off x="3738864" y="4667149"/>
            <a:ext cx="5415215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+ Practice reviewing R or Python in small groups/pairs</a:t>
            </a:r>
          </a:p>
          <a:p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(attendee laptops required)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407FAD-1936-3FAF-CC06-4A0A170F6A4B}"/>
              </a:ext>
            </a:extLst>
          </p:cNvPr>
          <p:cNvSpPr txBox="1"/>
          <p:nvPr/>
        </p:nvSpPr>
        <p:spPr>
          <a:xfrm>
            <a:off x="2674551" y="2258686"/>
            <a:ext cx="1070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10am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-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11am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ADD4A1-E0A7-88FA-0D14-FB46650837A1}"/>
              </a:ext>
            </a:extLst>
          </p:cNvPr>
          <p:cNvSpPr txBox="1"/>
          <p:nvPr/>
        </p:nvSpPr>
        <p:spPr>
          <a:xfrm>
            <a:off x="2665383" y="3422453"/>
            <a:ext cx="1070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11.00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-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11:30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2BAEA5-89E4-3914-E4DC-5C17FCA670C6}"/>
              </a:ext>
            </a:extLst>
          </p:cNvPr>
          <p:cNvSpPr txBox="1"/>
          <p:nvPr/>
        </p:nvSpPr>
        <p:spPr>
          <a:xfrm>
            <a:off x="2644649" y="4717562"/>
            <a:ext cx="1070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11:30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-</a:t>
            </a:r>
          </a:p>
          <a:p>
            <a:pPr algn="ctr"/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12:30</a:t>
            </a:r>
          </a:p>
        </p:txBody>
      </p:sp>
    </p:spTree>
    <p:extLst>
      <p:ext uri="{BB962C8B-B14F-4D97-AF65-F5344CB8AC3E}">
        <p14:creationId xmlns:p14="http://schemas.microsoft.com/office/powerpoint/2010/main" val="1677225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1FFD-C424-E2A5-41F5-BC29347F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B70437-CE20-5C8E-9F47-5AEE76693D20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816A1-56FD-FDB2-18FF-7941316D44E4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Apply industry methods to academia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8E5922-CBCD-C77C-8238-3287EC6F5B9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A12639-8831-88C4-F9BB-816D7EDA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311" y="3429000"/>
            <a:ext cx="1212325" cy="3705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D9DF0D-1CA4-EFA5-0540-FADBDB88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311" y="3844774"/>
            <a:ext cx="1440180" cy="81010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3BB6EB2-1445-FAF1-5BAC-34CEAA6AD2BF}"/>
              </a:ext>
            </a:extLst>
          </p:cNvPr>
          <p:cNvSpPr/>
          <p:nvPr/>
        </p:nvSpPr>
        <p:spPr>
          <a:xfrm>
            <a:off x="932661" y="1972689"/>
            <a:ext cx="5356928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DA4D7E5-F815-6A07-1B93-33E4371E15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1707" y="3259703"/>
            <a:ext cx="840027" cy="878122"/>
          </a:xfrm>
          <a:prstGeom prst="rect">
            <a:avLst/>
          </a:prstGeom>
        </p:spPr>
      </p:pic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0A46F307-E920-479B-54EF-2D9219361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661" y="1984601"/>
            <a:ext cx="1074527" cy="10745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13396A0-CFAF-2116-AD91-91F7ED5F13C6}"/>
              </a:ext>
            </a:extLst>
          </p:cNvPr>
          <p:cNvGrpSpPr/>
          <p:nvPr/>
        </p:nvGrpSpPr>
        <p:grpSpPr>
          <a:xfrm>
            <a:off x="3919499" y="3133394"/>
            <a:ext cx="1145128" cy="1145128"/>
            <a:chOff x="2768915" y="3272210"/>
            <a:chExt cx="1145128" cy="1145128"/>
          </a:xfrm>
        </p:grpSpPr>
        <p:pic>
          <p:nvPicPr>
            <p:cNvPr id="31" name="Graphic 30" descr="Tablet outline">
              <a:extLst>
                <a:ext uri="{FF2B5EF4-FFF2-40B4-BE49-F238E27FC236}">
                  <a16:creationId xmlns:a16="http://schemas.microsoft.com/office/drawing/2014/main" id="{93E2E5E0-AF18-A5C3-658C-EA8ACC1E4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32" name="Graphic 31" descr="Ethernet with solid fill">
              <a:extLst>
                <a:ext uri="{FF2B5EF4-FFF2-40B4-BE49-F238E27FC236}">
                  <a16:creationId xmlns:a16="http://schemas.microsoft.com/office/drawing/2014/main" id="{395E48CE-CFCA-E0D9-6955-199FF2AE3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EA1535-CFCC-C3AE-1CE3-01F301FC5FED}"/>
              </a:ext>
            </a:extLst>
          </p:cNvPr>
          <p:cNvGrpSpPr/>
          <p:nvPr/>
        </p:nvGrpSpPr>
        <p:grpSpPr>
          <a:xfrm>
            <a:off x="2174730" y="2014596"/>
            <a:ext cx="1014537" cy="1014537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36" name="Graphic 35" descr="Chat outline">
              <a:extLst>
                <a:ext uri="{FF2B5EF4-FFF2-40B4-BE49-F238E27FC236}">
                  <a16:creationId xmlns:a16="http://schemas.microsoft.com/office/drawing/2014/main" id="{E1A65D05-EA7D-765D-FEE6-5248AABD1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37" name="Graphic 36" descr="Thumbs up sign with solid fill">
              <a:extLst>
                <a:ext uri="{FF2B5EF4-FFF2-40B4-BE49-F238E27FC236}">
                  <a16:creationId xmlns:a16="http://schemas.microsoft.com/office/drawing/2014/main" id="{CB865999-ED4D-FA40-EEA0-9B60B69EC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6D0F98-7763-AE87-2BDE-88D1DA106C6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930062" y="2521864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B98803F-BD71-8CC7-4102-5E9D261D1F0D}"/>
              </a:ext>
            </a:extLst>
          </p:cNvPr>
          <p:cNvCxnSpPr>
            <a:cxnSpLocks/>
          </p:cNvCxnSpPr>
          <p:nvPr/>
        </p:nvCxnSpPr>
        <p:spPr>
          <a:xfrm>
            <a:off x="3100243" y="252074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Programmer female outline">
            <a:extLst>
              <a:ext uri="{FF2B5EF4-FFF2-40B4-BE49-F238E27FC236}">
                <a16:creationId xmlns:a16="http://schemas.microsoft.com/office/drawing/2014/main" id="{540A7216-D9F1-44D2-F6C8-24D85C349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661" y="3168695"/>
            <a:ext cx="1074527" cy="10745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39CBE91-741E-89B3-DA22-5EEE00292E04}"/>
              </a:ext>
            </a:extLst>
          </p:cNvPr>
          <p:cNvGrpSpPr/>
          <p:nvPr/>
        </p:nvGrpSpPr>
        <p:grpSpPr>
          <a:xfrm>
            <a:off x="2174730" y="3198690"/>
            <a:ext cx="1014537" cy="1014537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44" name="Graphic 43" descr="Chat outline">
              <a:extLst>
                <a:ext uri="{FF2B5EF4-FFF2-40B4-BE49-F238E27FC236}">
                  <a16:creationId xmlns:a16="http://schemas.microsoft.com/office/drawing/2014/main" id="{614284D4-2E37-948A-A44C-58BA4F24E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48" name="Graphic 47" descr="Thumbs up sign with solid fill">
              <a:extLst>
                <a:ext uri="{FF2B5EF4-FFF2-40B4-BE49-F238E27FC236}">
                  <a16:creationId xmlns:a16="http://schemas.microsoft.com/office/drawing/2014/main" id="{7498C3ED-9F83-0C80-7C8B-837A48F89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pic>
        <p:nvPicPr>
          <p:cNvPr id="49" name="Graphic 48" descr="Programmer female outline">
            <a:extLst>
              <a:ext uri="{FF2B5EF4-FFF2-40B4-BE49-F238E27FC236}">
                <a16:creationId xmlns:a16="http://schemas.microsoft.com/office/drawing/2014/main" id="{0820796C-3B4B-5A16-0E80-E239B2C6B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661" y="4335316"/>
            <a:ext cx="1074527" cy="107452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4F30A52-7C5C-2C32-7E29-53E2A644F669}"/>
              </a:ext>
            </a:extLst>
          </p:cNvPr>
          <p:cNvGrpSpPr/>
          <p:nvPr/>
        </p:nvGrpSpPr>
        <p:grpSpPr>
          <a:xfrm>
            <a:off x="2174730" y="4365311"/>
            <a:ext cx="1014537" cy="1014537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51" name="Graphic 50" descr="Chat outline">
              <a:extLst>
                <a:ext uri="{FF2B5EF4-FFF2-40B4-BE49-F238E27FC236}">
                  <a16:creationId xmlns:a16="http://schemas.microsoft.com/office/drawing/2014/main" id="{A846688B-AAFA-6AE7-05D8-F5E282BF7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53" name="Graphic 52" descr="Thumbs up sign with solid fill">
              <a:extLst>
                <a:ext uri="{FF2B5EF4-FFF2-40B4-BE49-F238E27FC236}">
                  <a16:creationId xmlns:a16="http://schemas.microsoft.com/office/drawing/2014/main" id="{3F74E652-1521-D2F6-35F0-4FBC333A0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A2C395-5323-85DA-91A5-8ED3F17E2D56}"/>
              </a:ext>
            </a:extLst>
          </p:cNvPr>
          <p:cNvCxnSpPr>
            <a:cxnSpLocks/>
          </p:cNvCxnSpPr>
          <p:nvPr/>
        </p:nvCxnSpPr>
        <p:spPr>
          <a:xfrm>
            <a:off x="1928375" y="370595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26498A1-89BD-E0C9-FF93-39FA3FA399E2}"/>
              </a:ext>
            </a:extLst>
          </p:cNvPr>
          <p:cNvCxnSpPr>
            <a:cxnSpLocks/>
          </p:cNvCxnSpPr>
          <p:nvPr/>
        </p:nvCxnSpPr>
        <p:spPr>
          <a:xfrm>
            <a:off x="1930273" y="487837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BF402A-02B0-B68C-90D8-5E75096730CA}"/>
              </a:ext>
            </a:extLst>
          </p:cNvPr>
          <p:cNvCxnSpPr>
            <a:cxnSpLocks/>
          </p:cNvCxnSpPr>
          <p:nvPr/>
        </p:nvCxnSpPr>
        <p:spPr>
          <a:xfrm>
            <a:off x="3100243" y="370595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C3A77A56-5DDE-6240-1A56-FD037A317BC2}"/>
              </a:ext>
            </a:extLst>
          </p:cNvPr>
          <p:cNvCxnSpPr>
            <a:cxnSpLocks/>
          </p:cNvCxnSpPr>
          <p:nvPr/>
        </p:nvCxnSpPr>
        <p:spPr>
          <a:xfrm flipV="1">
            <a:off x="3074038" y="370185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7415CE6-0DDA-D67B-42D2-8C54A9290A5A}"/>
              </a:ext>
            </a:extLst>
          </p:cNvPr>
          <p:cNvCxnSpPr>
            <a:cxnSpLocks/>
          </p:cNvCxnSpPr>
          <p:nvPr/>
        </p:nvCxnSpPr>
        <p:spPr>
          <a:xfrm>
            <a:off x="4960206" y="3698764"/>
            <a:ext cx="433727" cy="719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47606CC-D8DC-D034-E27B-A0BC01DD62AA}"/>
              </a:ext>
            </a:extLst>
          </p:cNvPr>
          <p:cNvGrpSpPr/>
          <p:nvPr/>
        </p:nvGrpSpPr>
        <p:grpSpPr>
          <a:xfrm>
            <a:off x="6807758" y="1972689"/>
            <a:ext cx="1080372" cy="1161348"/>
            <a:chOff x="6944839" y="1969188"/>
            <a:chExt cx="1080372" cy="116134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8F29B0B-1302-41D0-DCE3-B47AB4D2D6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Programmer female outline">
              <a:extLst>
                <a:ext uri="{FF2B5EF4-FFF2-40B4-BE49-F238E27FC236}">
                  <a16:creationId xmlns:a16="http://schemas.microsoft.com/office/drawing/2014/main" id="{1592DE41-AF15-B3E3-529A-0FDA5D0E3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8A122F-1738-9FED-D738-76B451680A29}"/>
              </a:ext>
            </a:extLst>
          </p:cNvPr>
          <p:cNvGrpSpPr/>
          <p:nvPr/>
        </p:nvGrpSpPr>
        <p:grpSpPr>
          <a:xfrm>
            <a:off x="8899234" y="2056174"/>
            <a:ext cx="1081924" cy="1089379"/>
            <a:chOff x="8675425" y="1933646"/>
            <a:chExt cx="1081924" cy="108937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F7E2332-7832-99EC-D4B1-59F110EEE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 descr="Tablet outline">
              <a:extLst>
                <a:ext uri="{FF2B5EF4-FFF2-40B4-BE49-F238E27FC236}">
                  <a16:creationId xmlns:a16="http://schemas.microsoft.com/office/drawing/2014/main" id="{635CC129-9920-D42A-3F49-B1500016D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74" name="Graphic 73" descr="Ethernet with solid fill">
              <a:extLst>
                <a:ext uri="{FF2B5EF4-FFF2-40B4-BE49-F238E27FC236}">
                  <a16:creationId xmlns:a16="http://schemas.microsoft.com/office/drawing/2014/main" id="{A37E5BC5-934B-340B-345C-4BBB30CF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5E8D88E-525E-64EE-B4E6-162312F162F8}"/>
              </a:ext>
            </a:extLst>
          </p:cNvPr>
          <p:cNvSpPr/>
          <p:nvPr/>
        </p:nvSpPr>
        <p:spPr>
          <a:xfrm>
            <a:off x="6697840" y="1972689"/>
            <a:ext cx="2036614" cy="3612565"/>
          </a:xfrm>
          <a:prstGeom prst="roundRect">
            <a:avLst>
              <a:gd name="adj" fmla="val 1194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E685B34-C8D9-13FE-AFFF-37975AFE7A47}"/>
              </a:ext>
            </a:extLst>
          </p:cNvPr>
          <p:cNvGrpSpPr/>
          <p:nvPr/>
        </p:nvGrpSpPr>
        <p:grpSpPr>
          <a:xfrm>
            <a:off x="10564755" y="2063600"/>
            <a:ext cx="1080000" cy="1074527"/>
            <a:chOff x="10298073" y="1905017"/>
            <a:chExt cx="1080000" cy="107452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756CB51-43EE-5F0F-5F05-65042DF4B0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Newspaper outline">
              <a:extLst>
                <a:ext uri="{FF2B5EF4-FFF2-40B4-BE49-F238E27FC236}">
                  <a16:creationId xmlns:a16="http://schemas.microsoft.com/office/drawing/2014/main" id="{FB1E9E16-4BE7-05D2-AAB6-84686E5DC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DBA2326-B31B-8C48-1029-9885F3EF55E1}"/>
              </a:ext>
            </a:extLst>
          </p:cNvPr>
          <p:cNvGrpSpPr/>
          <p:nvPr/>
        </p:nvGrpSpPr>
        <p:grpSpPr>
          <a:xfrm>
            <a:off x="6807758" y="3143108"/>
            <a:ext cx="1080372" cy="1161348"/>
            <a:chOff x="6944839" y="1969188"/>
            <a:chExt cx="1080372" cy="116134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57E9995-8CC7-70F8-5DC0-E9565DCE0F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Graphic 80" descr="Programmer female outline">
              <a:extLst>
                <a:ext uri="{FF2B5EF4-FFF2-40B4-BE49-F238E27FC236}">
                  <a16:creationId xmlns:a16="http://schemas.microsoft.com/office/drawing/2014/main" id="{C9E89F47-688C-40B2-5FBD-C538171F4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1C091B7-46DB-759C-3C7C-FE4D0019F51F}"/>
              </a:ext>
            </a:extLst>
          </p:cNvPr>
          <p:cNvGrpSpPr/>
          <p:nvPr/>
        </p:nvGrpSpPr>
        <p:grpSpPr>
          <a:xfrm>
            <a:off x="8899234" y="3226593"/>
            <a:ext cx="1081924" cy="1089379"/>
            <a:chOff x="8675425" y="1933646"/>
            <a:chExt cx="1081924" cy="1089379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0016109-CAD4-6896-87F3-71DE58FF8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Tablet outline">
              <a:extLst>
                <a:ext uri="{FF2B5EF4-FFF2-40B4-BE49-F238E27FC236}">
                  <a16:creationId xmlns:a16="http://schemas.microsoft.com/office/drawing/2014/main" id="{E68E6A14-08E6-3135-3656-045491324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85" name="Graphic 84" descr="Ethernet with solid fill">
              <a:extLst>
                <a:ext uri="{FF2B5EF4-FFF2-40B4-BE49-F238E27FC236}">
                  <a16:creationId xmlns:a16="http://schemas.microsoft.com/office/drawing/2014/main" id="{AF20586F-301E-3504-6DF4-FF6414D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2E8B1A-E8B7-A345-D164-2D879828DAFD}"/>
              </a:ext>
            </a:extLst>
          </p:cNvPr>
          <p:cNvGrpSpPr/>
          <p:nvPr/>
        </p:nvGrpSpPr>
        <p:grpSpPr>
          <a:xfrm>
            <a:off x="10564755" y="3234019"/>
            <a:ext cx="1080000" cy="1074527"/>
            <a:chOff x="10298073" y="1905017"/>
            <a:chExt cx="1080000" cy="107452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4FC6E5F-BCF9-57E2-5206-9D87450ABB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Graphic 87" descr="Newspaper outline">
              <a:extLst>
                <a:ext uri="{FF2B5EF4-FFF2-40B4-BE49-F238E27FC236}">
                  <a16:creationId xmlns:a16="http://schemas.microsoft.com/office/drawing/2014/main" id="{BF2F51E6-24E8-33EF-AC4B-88D25EAF9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C6AA195-A3D2-C826-E87E-4EA3BBA3DC0B}"/>
              </a:ext>
            </a:extLst>
          </p:cNvPr>
          <p:cNvGrpSpPr/>
          <p:nvPr/>
        </p:nvGrpSpPr>
        <p:grpSpPr>
          <a:xfrm>
            <a:off x="6807758" y="4304456"/>
            <a:ext cx="1080372" cy="1161348"/>
            <a:chOff x="6944839" y="1969188"/>
            <a:chExt cx="1080372" cy="116134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AFEFF78-56E5-042B-4331-295685FDAB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Graphic 90" descr="Programmer female outline">
              <a:extLst>
                <a:ext uri="{FF2B5EF4-FFF2-40B4-BE49-F238E27FC236}">
                  <a16:creationId xmlns:a16="http://schemas.microsoft.com/office/drawing/2014/main" id="{143AEF57-775A-73FA-0987-107A79CF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6057E75-2B7B-FDDB-ADC9-CA202F0CD9BE}"/>
              </a:ext>
            </a:extLst>
          </p:cNvPr>
          <p:cNvGrpSpPr/>
          <p:nvPr/>
        </p:nvGrpSpPr>
        <p:grpSpPr>
          <a:xfrm>
            <a:off x="8898862" y="4387940"/>
            <a:ext cx="1081924" cy="1089379"/>
            <a:chOff x="8675425" y="1933646"/>
            <a:chExt cx="1081924" cy="10893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CBE967E-EE13-8F21-C2FF-904FBAEF9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 descr="Tablet outline">
              <a:extLst>
                <a:ext uri="{FF2B5EF4-FFF2-40B4-BE49-F238E27FC236}">
                  <a16:creationId xmlns:a16="http://schemas.microsoft.com/office/drawing/2014/main" id="{7C5E91A3-629A-B823-51F3-D1C064B9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95" name="Graphic 94" descr="Ethernet with solid fill">
              <a:extLst>
                <a:ext uri="{FF2B5EF4-FFF2-40B4-BE49-F238E27FC236}">
                  <a16:creationId xmlns:a16="http://schemas.microsoft.com/office/drawing/2014/main" id="{4D190DDA-9BD8-F140-52E6-DF5736CA7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81FC51C-AB1B-E24D-C930-6EE057F8C590}"/>
              </a:ext>
            </a:extLst>
          </p:cNvPr>
          <p:cNvGrpSpPr/>
          <p:nvPr/>
        </p:nvGrpSpPr>
        <p:grpSpPr>
          <a:xfrm>
            <a:off x="10564755" y="4395367"/>
            <a:ext cx="1080000" cy="1074527"/>
            <a:chOff x="10298073" y="1905017"/>
            <a:chExt cx="1080000" cy="1074527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8ABDCBF-CDD7-AB21-D41F-A693AB1E6E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 descr="Newspaper outline">
              <a:extLst>
                <a:ext uri="{FF2B5EF4-FFF2-40B4-BE49-F238E27FC236}">
                  <a16:creationId xmlns:a16="http://schemas.microsoft.com/office/drawing/2014/main" id="{CD8B762A-6705-016B-BADE-4449002CC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948670F-A8CD-D510-9F32-34C4A624DEAF}"/>
              </a:ext>
            </a:extLst>
          </p:cNvPr>
          <p:cNvCxnSpPr>
            <a:cxnSpLocks/>
          </p:cNvCxnSpPr>
          <p:nvPr/>
        </p:nvCxnSpPr>
        <p:spPr>
          <a:xfrm flipV="1">
            <a:off x="8659586" y="2593438"/>
            <a:ext cx="252000" cy="3545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FA09436-1552-B154-93FB-B19A402E5FCE}"/>
              </a:ext>
            </a:extLst>
          </p:cNvPr>
          <p:cNvCxnSpPr>
            <a:cxnSpLocks/>
          </p:cNvCxnSpPr>
          <p:nvPr/>
        </p:nvCxnSpPr>
        <p:spPr>
          <a:xfrm flipV="1">
            <a:off x="8652386" y="3763857"/>
            <a:ext cx="252000" cy="2631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EBE67DC-494D-D176-F369-046BFAF02944}"/>
              </a:ext>
            </a:extLst>
          </p:cNvPr>
          <p:cNvCxnSpPr>
            <a:cxnSpLocks/>
          </p:cNvCxnSpPr>
          <p:nvPr/>
        </p:nvCxnSpPr>
        <p:spPr>
          <a:xfrm flipV="1">
            <a:off x="8669322" y="4925204"/>
            <a:ext cx="252000" cy="2144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6C86CDA-2969-D067-AC81-25D9CB9D7CFB}"/>
              </a:ext>
            </a:extLst>
          </p:cNvPr>
          <p:cNvCxnSpPr>
            <a:cxnSpLocks/>
          </p:cNvCxnSpPr>
          <p:nvPr/>
        </p:nvCxnSpPr>
        <p:spPr>
          <a:xfrm flipV="1">
            <a:off x="9985436" y="4884087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1D593AE-7346-6CF7-76BA-165860EECFEF}"/>
              </a:ext>
            </a:extLst>
          </p:cNvPr>
          <p:cNvCxnSpPr>
            <a:cxnSpLocks/>
          </p:cNvCxnSpPr>
          <p:nvPr/>
        </p:nvCxnSpPr>
        <p:spPr>
          <a:xfrm flipV="1">
            <a:off x="9985435" y="3742011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15ADF2D-105F-766E-E1C0-088E7F37D588}"/>
              </a:ext>
            </a:extLst>
          </p:cNvPr>
          <p:cNvCxnSpPr>
            <a:cxnSpLocks/>
          </p:cNvCxnSpPr>
          <p:nvPr/>
        </p:nvCxnSpPr>
        <p:spPr>
          <a:xfrm flipV="1">
            <a:off x="9985434" y="256476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17795B3-696A-01C0-E79D-94B11AC1AABB}"/>
              </a:ext>
            </a:extLst>
          </p:cNvPr>
          <p:cNvGrpSpPr/>
          <p:nvPr/>
        </p:nvGrpSpPr>
        <p:grpSpPr>
          <a:xfrm>
            <a:off x="7936029" y="3375909"/>
            <a:ext cx="781158" cy="781158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9" name="Graphic 8" descr="Chat outline">
              <a:extLst>
                <a:ext uri="{FF2B5EF4-FFF2-40B4-BE49-F238E27FC236}">
                  <a16:creationId xmlns:a16="http://schemas.microsoft.com/office/drawing/2014/main" id="{B49180BA-DC85-4C79-3FF0-4547CC603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0" name="Graphic 9" descr="Thumbs up sign with solid fill">
              <a:extLst>
                <a:ext uri="{FF2B5EF4-FFF2-40B4-BE49-F238E27FC236}">
                  <a16:creationId xmlns:a16="http://schemas.microsoft.com/office/drawing/2014/main" id="{816B0F28-7453-8E64-B6B7-DF4034B47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75D0D1-EB4D-FBFE-A241-7D804725923E}"/>
              </a:ext>
            </a:extLst>
          </p:cNvPr>
          <p:cNvGrpSpPr/>
          <p:nvPr/>
        </p:nvGrpSpPr>
        <p:grpSpPr>
          <a:xfrm>
            <a:off x="7952964" y="4536769"/>
            <a:ext cx="781158" cy="781158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12" name="Graphic 11" descr="Chat outline">
              <a:extLst>
                <a:ext uri="{FF2B5EF4-FFF2-40B4-BE49-F238E27FC236}">
                  <a16:creationId xmlns:a16="http://schemas.microsoft.com/office/drawing/2014/main" id="{2F8C04CE-824E-F65D-7D1F-DE2FB602C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3" name="Graphic 12" descr="Thumbs up sign with solid fill">
              <a:extLst>
                <a:ext uri="{FF2B5EF4-FFF2-40B4-BE49-F238E27FC236}">
                  <a16:creationId xmlns:a16="http://schemas.microsoft.com/office/drawing/2014/main" id="{A23DAE69-F130-78F5-45C0-A184A29D6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478414-9A03-12D0-EAFA-57A2AB03B303}"/>
              </a:ext>
            </a:extLst>
          </p:cNvPr>
          <p:cNvGrpSpPr/>
          <p:nvPr/>
        </p:nvGrpSpPr>
        <p:grpSpPr>
          <a:xfrm>
            <a:off x="7936029" y="2206404"/>
            <a:ext cx="781158" cy="781158"/>
            <a:chOff x="6105922" y="3271337"/>
            <a:chExt cx="1014537" cy="1014537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15" name="Graphic 14" descr="Chat outline">
              <a:extLst>
                <a:ext uri="{FF2B5EF4-FFF2-40B4-BE49-F238E27FC236}">
                  <a16:creationId xmlns:a16="http://schemas.microsoft.com/office/drawing/2014/main" id="{AFB4DCD0-6766-F81A-C371-B341FD220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6" name="Graphic 15" descr="Thumbs up sign with solid fill">
              <a:extLst>
                <a:ext uri="{FF2B5EF4-FFF2-40B4-BE49-F238E27FC236}">
                  <a16:creationId xmlns:a16="http://schemas.microsoft.com/office/drawing/2014/main" id="{E7DE55BD-A492-B767-70DC-0C1AF6B01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sp>
        <p:nvSpPr>
          <p:cNvPr id="18" name="Curved Down Arrow 17">
            <a:extLst>
              <a:ext uri="{FF2B5EF4-FFF2-40B4-BE49-F238E27FC236}">
                <a16:creationId xmlns:a16="http://schemas.microsoft.com/office/drawing/2014/main" id="{5D4E32CC-3164-CACE-DD0A-DE8545262C06}"/>
              </a:ext>
            </a:extLst>
          </p:cNvPr>
          <p:cNvSpPr/>
          <p:nvPr/>
        </p:nvSpPr>
        <p:spPr>
          <a:xfrm>
            <a:off x="2897579" y="1380407"/>
            <a:ext cx="5680951" cy="878714"/>
          </a:xfrm>
          <a:prstGeom prst="curvedDownArrow">
            <a:avLst>
              <a:gd name="adj1" fmla="val 25000"/>
              <a:gd name="adj2" fmla="val 66029"/>
              <a:gd name="adj3" fmla="val 35932"/>
            </a:avLst>
          </a:prstGeom>
          <a:solidFill>
            <a:schemeClr val="accent1">
              <a:lumMod val="60000"/>
              <a:lumOff val="40000"/>
              <a:alpha val="26667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1F7DC-7E51-2A98-B31F-0B4950107598}"/>
              </a:ext>
            </a:extLst>
          </p:cNvPr>
          <p:cNvCxnSpPr>
            <a:cxnSpLocks/>
          </p:cNvCxnSpPr>
          <p:nvPr/>
        </p:nvCxnSpPr>
        <p:spPr>
          <a:xfrm>
            <a:off x="7894463" y="4937319"/>
            <a:ext cx="108000" cy="0"/>
          </a:xfrm>
          <a:prstGeom prst="straightConnector1">
            <a:avLst/>
          </a:prstGeom>
          <a:ln w="38100">
            <a:solidFill>
              <a:srgbClr val="93AB9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4AF98D-9487-098D-2567-2237CDBB561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7887758" y="3767193"/>
            <a:ext cx="108000" cy="0"/>
          </a:xfrm>
          <a:prstGeom prst="straightConnector1">
            <a:avLst/>
          </a:prstGeom>
          <a:ln w="38100">
            <a:solidFill>
              <a:srgbClr val="93AB9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DE6EFD-156E-0FC7-2BF9-871E5F2743AA}"/>
              </a:ext>
            </a:extLst>
          </p:cNvPr>
          <p:cNvCxnSpPr>
            <a:cxnSpLocks/>
            <a:stCxn id="69" idx="6"/>
          </p:cNvCxnSpPr>
          <p:nvPr/>
        </p:nvCxnSpPr>
        <p:spPr>
          <a:xfrm flipV="1">
            <a:off x="7887758" y="2591727"/>
            <a:ext cx="108000" cy="0"/>
          </a:xfrm>
          <a:prstGeom prst="straightConnector1">
            <a:avLst/>
          </a:prstGeom>
          <a:ln w="38100">
            <a:solidFill>
              <a:srgbClr val="93AB9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6EAA8DB0-23C7-F99A-C4FE-F5EF3070D0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41056" y1="48534" x2="41056" y2="485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2623" y="2729246"/>
            <a:ext cx="3019430" cy="20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8F9EA-C7E3-0A77-0CC7-476AEF14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1FC700-5EC1-8B79-E0BB-41D34C4B91D2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14B42A-1C66-0784-FD50-AF5135117B0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EA1CA-6C0D-3D29-EB49-0BA127AB8BB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Types of code review</a:t>
            </a:r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5C12CFFE-C0CA-8948-0B22-2B9D1879B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353" y="196646"/>
            <a:ext cx="7772400" cy="6779956"/>
          </a:xfrm>
          <a:prstGeom prst="rect">
            <a:avLst/>
          </a:prstGeom>
        </p:spPr>
      </p:pic>
      <p:pic>
        <p:nvPicPr>
          <p:cNvPr id="26" name="Graphic 25" descr="Back with solid fill">
            <a:extLst>
              <a:ext uri="{FF2B5EF4-FFF2-40B4-BE49-F238E27FC236}">
                <a16:creationId xmlns:a16="http://schemas.microsoft.com/office/drawing/2014/main" id="{43B1385F-C1ED-7A55-670E-7A95EE91D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6848"/>
          <a:stretch/>
        </p:blipFill>
        <p:spPr>
          <a:xfrm rot="21302608">
            <a:off x="7407435" y="1433098"/>
            <a:ext cx="1812121" cy="4070411"/>
          </a:xfrm>
          <a:prstGeom prst="rect">
            <a:avLst/>
          </a:prstGeom>
        </p:spPr>
      </p:pic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86B0B2FC-75A2-DE6F-ACA2-54AF42932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9619"/>
          <a:stretch/>
        </p:blipFill>
        <p:spPr>
          <a:xfrm rot="21296100">
            <a:off x="2848047" y="1193225"/>
            <a:ext cx="4828084" cy="516866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21C26FF-6C1E-3259-2367-C58C50226A1C}"/>
              </a:ext>
            </a:extLst>
          </p:cNvPr>
          <p:cNvSpPr/>
          <p:nvPr/>
        </p:nvSpPr>
        <p:spPr>
          <a:xfrm>
            <a:off x="4113813" y="4747338"/>
            <a:ext cx="180000" cy="180000"/>
          </a:xfrm>
          <a:prstGeom prst="ellipse">
            <a:avLst/>
          </a:prstGeom>
          <a:solidFill>
            <a:srgbClr val="9BCEF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8064A5-93FC-64F8-5332-45A2C5A3D330}"/>
              </a:ext>
            </a:extLst>
          </p:cNvPr>
          <p:cNvSpPr>
            <a:spLocks noChangeAspect="1"/>
          </p:cNvSpPr>
          <p:nvPr/>
        </p:nvSpPr>
        <p:spPr>
          <a:xfrm>
            <a:off x="4726028" y="4009039"/>
            <a:ext cx="360000" cy="360000"/>
          </a:xfrm>
          <a:prstGeom prst="ellipse">
            <a:avLst/>
          </a:prstGeom>
          <a:solidFill>
            <a:srgbClr val="85D0C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218C20-7CDC-0FFE-2508-AD43F450F9BE}"/>
              </a:ext>
            </a:extLst>
          </p:cNvPr>
          <p:cNvSpPr>
            <a:spLocks noChangeAspect="1"/>
          </p:cNvSpPr>
          <p:nvPr/>
        </p:nvSpPr>
        <p:spPr>
          <a:xfrm>
            <a:off x="5679545" y="3423987"/>
            <a:ext cx="540000" cy="540000"/>
          </a:xfrm>
          <a:prstGeom prst="ellipse">
            <a:avLst/>
          </a:prstGeom>
          <a:solidFill>
            <a:srgbClr val="91BB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0A3736-B4CB-97FE-B0D5-0C8222182339}"/>
              </a:ext>
            </a:extLst>
          </p:cNvPr>
          <p:cNvSpPr>
            <a:spLocks noChangeAspect="1"/>
          </p:cNvSpPr>
          <p:nvPr/>
        </p:nvSpPr>
        <p:spPr>
          <a:xfrm>
            <a:off x="6795133" y="3006840"/>
            <a:ext cx="720000" cy="720000"/>
          </a:xfrm>
          <a:prstGeom prst="ellipse">
            <a:avLst/>
          </a:prstGeom>
          <a:solidFill>
            <a:srgbClr val="85A28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83915A-3614-CDE2-0AAF-A1345D25395E}"/>
              </a:ext>
            </a:extLst>
          </p:cNvPr>
          <p:cNvSpPr txBox="1"/>
          <p:nvPr/>
        </p:nvSpPr>
        <p:spPr>
          <a:xfrm>
            <a:off x="1689365" y="4454950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BCEF5"/>
                </a:solidFill>
              </a:rPr>
              <a:t>No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040F8-FDD9-2A6A-C868-F0081A60CC78}"/>
              </a:ext>
            </a:extLst>
          </p:cNvPr>
          <p:cNvSpPr txBox="1"/>
          <p:nvPr/>
        </p:nvSpPr>
        <p:spPr>
          <a:xfrm>
            <a:off x="2637506" y="3109749"/>
            <a:ext cx="2146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5D0C3"/>
                </a:solidFill>
              </a:rPr>
              <a:t>Over-the-shoulder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7B0ED1-2A5F-6377-0CDE-A637435E67F8}"/>
              </a:ext>
            </a:extLst>
          </p:cNvPr>
          <p:cNvSpPr txBox="1"/>
          <p:nvPr/>
        </p:nvSpPr>
        <p:spPr>
          <a:xfrm>
            <a:off x="5203614" y="4454950"/>
            <a:ext cx="3131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1BBA0"/>
                </a:solidFill>
              </a:rPr>
              <a:t>Peer review / asynchronous</a:t>
            </a:r>
          </a:p>
        </p:txBody>
      </p:sp>
      <p:pic>
        <p:nvPicPr>
          <p:cNvPr id="37" name="Graphic 36" descr="Envelope with solid fill">
            <a:extLst>
              <a:ext uri="{FF2B5EF4-FFF2-40B4-BE49-F238E27FC236}">
                <a16:creationId xmlns:a16="http://schemas.microsoft.com/office/drawing/2014/main" id="{F00C4C1C-00B7-8FC6-76ED-E2B74DD30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5562" y="5468660"/>
            <a:ext cx="569846" cy="56984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0E3CF22-D58C-1D6F-850A-5897EC147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9815" y="5476759"/>
            <a:ext cx="517640" cy="5105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813DC28-6B55-D83C-7D57-0FF2962CE9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1573" y="5513015"/>
            <a:ext cx="554491" cy="5094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9E0CA4-93B8-4163-0F1C-3980F0616E6D}"/>
              </a:ext>
            </a:extLst>
          </p:cNvPr>
          <p:cNvSpPr txBox="1"/>
          <p:nvPr/>
        </p:nvSpPr>
        <p:spPr>
          <a:xfrm>
            <a:off x="5800790" y="1724589"/>
            <a:ext cx="3428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5A286"/>
                </a:solidFill>
              </a:rPr>
              <a:t>Group review meeting</a:t>
            </a:r>
          </a:p>
        </p:txBody>
      </p:sp>
    </p:spTree>
    <p:extLst>
      <p:ext uri="{BB962C8B-B14F-4D97-AF65-F5344CB8AC3E}">
        <p14:creationId xmlns:p14="http://schemas.microsoft.com/office/powerpoint/2010/main" val="6418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F4BF-9CE4-090B-165D-8FF7EE0B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C5BEF-2775-38CC-48E4-0963ADA265E5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344C695-F1C8-4D4D-7606-39BF6F3D04DD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30B35-6876-6BC8-A3DE-89C5C058DC3D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Types of code review</a:t>
            </a:r>
          </a:p>
        </p:txBody>
      </p:sp>
      <p:pic>
        <p:nvPicPr>
          <p:cNvPr id="26" name="Graphic 25" descr="Back with solid fill">
            <a:extLst>
              <a:ext uri="{FF2B5EF4-FFF2-40B4-BE49-F238E27FC236}">
                <a16:creationId xmlns:a16="http://schemas.microsoft.com/office/drawing/2014/main" id="{9CA59294-3518-462D-E95F-14C11173F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848"/>
          <a:stretch/>
        </p:blipFill>
        <p:spPr>
          <a:xfrm rot="21302608">
            <a:off x="7407435" y="1433098"/>
            <a:ext cx="1812121" cy="4070411"/>
          </a:xfrm>
          <a:prstGeom prst="rect">
            <a:avLst/>
          </a:prstGeom>
        </p:spPr>
      </p:pic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AC6DE688-F4D2-2C65-92A4-F84C5CBEF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9619"/>
          <a:stretch/>
        </p:blipFill>
        <p:spPr>
          <a:xfrm rot="21296100">
            <a:off x="2848047" y="1193225"/>
            <a:ext cx="4828084" cy="516866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1F9A4F15-114D-98F4-6A0B-892A33366421}"/>
              </a:ext>
            </a:extLst>
          </p:cNvPr>
          <p:cNvSpPr/>
          <p:nvPr/>
        </p:nvSpPr>
        <p:spPr>
          <a:xfrm>
            <a:off x="4113813" y="4747338"/>
            <a:ext cx="180000" cy="180000"/>
          </a:xfrm>
          <a:prstGeom prst="ellipse">
            <a:avLst/>
          </a:prstGeom>
          <a:solidFill>
            <a:srgbClr val="9BCEF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A53A19-29E1-45FD-D57B-5DAE6AEB90B0}"/>
              </a:ext>
            </a:extLst>
          </p:cNvPr>
          <p:cNvSpPr>
            <a:spLocks noChangeAspect="1"/>
          </p:cNvSpPr>
          <p:nvPr/>
        </p:nvSpPr>
        <p:spPr>
          <a:xfrm>
            <a:off x="4726028" y="4009039"/>
            <a:ext cx="360000" cy="360000"/>
          </a:xfrm>
          <a:prstGeom prst="ellipse">
            <a:avLst/>
          </a:prstGeom>
          <a:solidFill>
            <a:srgbClr val="85D0C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355F38-FE09-6B9C-38EC-B701CE853A99}"/>
              </a:ext>
            </a:extLst>
          </p:cNvPr>
          <p:cNvSpPr>
            <a:spLocks noChangeAspect="1"/>
          </p:cNvSpPr>
          <p:nvPr/>
        </p:nvSpPr>
        <p:spPr>
          <a:xfrm>
            <a:off x="5679545" y="3423987"/>
            <a:ext cx="540000" cy="540000"/>
          </a:xfrm>
          <a:prstGeom prst="ellipse">
            <a:avLst/>
          </a:prstGeom>
          <a:solidFill>
            <a:srgbClr val="91BB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491750-AF3D-8E69-E208-A12F1112944A}"/>
              </a:ext>
            </a:extLst>
          </p:cNvPr>
          <p:cNvSpPr>
            <a:spLocks noChangeAspect="1"/>
          </p:cNvSpPr>
          <p:nvPr/>
        </p:nvSpPr>
        <p:spPr>
          <a:xfrm>
            <a:off x="6795133" y="3006840"/>
            <a:ext cx="720000" cy="720000"/>
          </a:xfrm>
          <a:prstGeom prst="ellipse">
            <a:avLst/>
          </a:prstGeom>
          <a:solidFill>
            <a:srgbClr val="85A28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C920D1-5466-124F-8CA1-07FB871BF6FB}"/>
              </a:ext>
            </a:extLst>
          </p:cNvPr>
          <p:cNvSpPr txBox="1"/>
          <p:nvPr/>
        </p:nvSpPr>
        <p:spPr>
          <a:xfrm>
            <a:off x="1689365" y="4454950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BCEF5"/>
                </a:solidFill>
              </a:rPr>
              <a:t>No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8E4EB8-963F-616C-5245-1735F454741B}"/>
              </a:ext>
            </a:extLst>
          </p:cNvPr>
          <p:cNvSpPr txBox="1"/>
          <p:nvPr/>
        </p:nvSpPr>
        <p:spPr>
          <a:xfrm>
            <a:off x="2637506" y="3109749"/>
            <a:ext cx="2146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5D0C3"/>
                </a:solidFill>
              </a:rPr>
              <a:t>Over-the-shoulder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8FA9ED-C01B-C7D5-15E1-BCE7C2CD2BF6}"/>
              </a:ext>
            </a:extLst>
          </p:cNvPr>
          <p:cNvSpPr txBox="1"/>
          <p:nvPr/>
        </p:nvSpPr>
        <p:spPr>
          <a:xfrm>
            <a:off x="5203614" y="4387763"/>
            <a:ext cx="3131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91BBA0"/>
                </a:solidFill>
              </a:rPr>
              <a:t>Peer review / asynchronous</a:t>
            </a:r>
          </a:p>
        </p:txBody>
      </p:sp>
      <p:pic>
        <p:nvPicPr>
          <p:cNvPr id="37" name="Graphic 36" descr="Envelope with solid fill">
            <a:extLst>
              <a:ext uri="{FF2B5EF4-FFF2-40B4-BE49-F238E27FC236}">
                <a16:creationId xmlns:a16="http://schemas.microsoft.com/office/drawing/2014/main" id="{20701D40-FB67-21BC-DC7C-EC45D7A33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5562" y="5468660"/>
            <a:ext cx="569846" cy="56984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AF0B2CA-675C-ED3C-292A-2C959C1A9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815" y="5476759"/>
            <a:ext cx="517640" cy="5105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250DC91-3F88-409A-13E5-654005DC84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1573" y="5513015"/>
            <a:ext cx="554491" cy="5094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EAED553-68C4-19B6-3BCC-05A77F32C032}"/>
              </a:ext>
            </a:extLst>
          </p:cNvPr>
          <p:cNvSpPr txBox="1"/>
          <p:nvPr/>
        </p:nvSpPr>
        <p:spPr>
          <a:xfrm>
            <a:off x="5800790" y="1724589"/>
            <a:ext cx="3428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5A286"/>
                </a:solidFill>
              </a:rPr>
              <a:t>Group review meeting</a:t>
            </a:r>
          </a:p>
        </p:txBody>
      </p:sp>
    </p:spTree>
    <p:extLst>
      <p:ext uri="{BB962C8B-B14F-4D97-AF65-F5344CB8AC3E}">
        <p14:creationId xmlns:p14="http://schemas.microsoft.com/office/powerpoint/2010/main" val="4173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3ED7-CA46-E8F0-F753-F06685CF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A9DB54-5E6D-17C3-1AD4-E8242216912E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A5E49-8FEC-9AB3-19AF-8D877B02ABF9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Summary so far...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02BCF4-DC32-42EB-B226-50770C028F0C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9874F-888A-8A26-93DF-E3DF3A0CF4B6}"/>
              </a:ext>
            </a:extLst>
          </p:cNvPr>
          <p:cNvSpPr txBox="1"/>
          <p:nvPr/>
        </p:nvSpPr>
        <p:spPr>
          <a:xfrm>
            <a:off x="1884491" y="2070470"/>
            <a:ext cx="9093515" cy="2976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Coding in industry vs academia is different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Code review is probably also going to be different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Next...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Methods used for asynchronous code review</a:t>
            </a:r>
          </a:p>
        </p:txBody>
      </p:sp>
    </p:spTree>
    <p:extLst>
      <p:ext uri="{BB962C8B-B14F-4D97-AF65-F5344CB8AC3E}">
        <p14:creationId xmlns:p14="http://schemas.microsoft.com/office/powerpoint/2010/main" val="38243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60B44-8E91-CD94-FB36-BE4BF2140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36B5E30-30F2-CEAB-F9B1-C68F0231B0B2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33A33-23C0-36CA-4113-AA7BB0459A42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1649EE-61A3-3B48-AB31-A8E6346A166A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6CB02-477E-4637-10AE-000CC075A0C8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Industry uses “pull requests” for peer review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E425A7-370B-C693-8072-D3C052C4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845" y="1423724"/>
            <a:ext cx="7182464" cy="47986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797857-52B2-27F0-43A6-C784FE859154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4"/>
              </a:rPr>
              <a:t>https://r-cubed-intro.rostools.org/sessions/version-control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0546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1AC88-647F-CF49-E02B-2EEFDEAE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33ED6F-4D46-FD6F-DAEB-7999546ADFC6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6B2A6-2E16-4D65-17C4-11D60E524249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DF6486-1044-6460-433D-EA811619946D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F3589-CA47-C006-02E3-4D14817AD6AA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git branches... pull requests?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020128-C55F-1DBF-22E5-1894AF30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845" y="1423724"/>
            <a:ext cx="7182464" cy="47986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1C9904-FB58-1B09-6A70-B4440DF41C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3" t="10571" r="2814" b="67051"/>
          <a:stretch/>
        </p:blipFill>
        <p:spPr>
          <a:xfrm>
            <a:off x="2327725" y="1455936"/>
            <a:ext cx="7733180" cy="13260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559093A-B143-CED8-B6F7-8DDAC65886D8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5"/>
              </a:rPr>
              <a:t>https://r-cubed-intro.rostools.org/sessions/version-control</a:t>
            </a:r>
            <a:endParaRPr lang="en-US" sz="1400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CB6AD7-E4A4-EDAD-7B29-A99BB2E5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3" t="38175" r="2814" b="8723"/>
          <a:stretch/>
        </p:blipFill>
        <p:spPr>
          <a:xfrm>
            <a:off x="2327725" y="2893747"/>
            <a:ext cx="7733180" cy="31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CFAB-7D2E-4050-92BE-DA48E93D0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B391C1-29F6-EBDB-3344-3960657C851D}"/>
              </a:ext>
            </a:extLst>
          </p:cNvPr>
          <p:cNvSpPr/>
          <p:nvPr/>
        </p:nvSpPr>
        <p:spPr>
          <a:xfrm>
            <a:off x="2336455" y="941538"/>
            <a:ext cx="7986306" cy="2044160"/>
          </a:xfrm>
          <a:prstGeom prst="rect">
            <a:avLst/>
          </a:prstGeom>
          <a:solidFill>
            <a:srgbClr val="FFFF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469EF8-0894-4509-7FF3-A5B37D143993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91126-E8A5-CFBC-4AB2-AC3C41B10D3F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14FB4A-B656-3E35-687C-689A90C8AA3D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B1130CE-308C-3AE6-8E6E-F52F5B87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845" y="1423724"/>
            <a:ext cx="7182464" cy="47986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8CDA88-69D7-D8CB-3A83-F004FE6E5163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4"/>
              </a:rPr>
              <a:t>https://r-cubed-intro.rostools.org/sessions/version-control</a:t>
            </a:r>
            <a:endParaRPr lang="en-US" sz="1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83C8B-F63D-8C2B-AB86-AF98D15EF98B}"/>
              </a:ext>
            </a:extLst>
          </p:cNvPr>
          <p:cNvSpPr txBox="1"/>
          <p:nvPr/>
        </p:nvSpPr>
        <p:spPr>
          <a:xfrm>
            <a:off x="1945716" y="194596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= version control system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D82CE7-5DBB-A6AA-1638-BD4A26D310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13" t="16712" r="2814" b="61410"/>
          <a:stretch/>
        </p:blipFill>
        <p:spPr>
          <a:xfrm>
            <a:off x="3943379" y="2785257"/>
            <a:ext cx="6703993" cy="11239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F31C6A-7418-A6F3-057B-BFC134879B03}"/>
              </a:ext>
            </a:extLst>
          </p:cNvPr>
          <p:cNvSpPr/>
          <p:nvPr/>
        </p:nvSpPr>
        <p:spPr>
          <a:xfrm>
            <a:off x="5819355" y="3937823"/>
            <a:ext cx="3183248" cy="50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193607-8C32-81CD-969A-F20DA732F4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802" t="75373" r="54636" b="13716"/>
          <a:stretch/>
        </p:blipFill>
        <p:spPr>
          <a:xfrm>
            <a:off x="5757594" y="3691990"/>
            <a:ext cx="634473" cy="646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B293CA-C186-9C2E-33BB-98E5FC07D9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802" t="75373" r="54636" b="13716"/>
          <a:stretch/>
        </p:blipFill>
        <p:spPr>
          <a:xfrm>
            <a:off x="5778763" y="2829568"/>
            <a:ext cx="634473" cy="646602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E4EE5F3-A95E-BF5F-9A34-2E37BBC4BC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9018" y="3301222"/>
            <a:ext cx="953727" cy="466945"/>
          </a:xfrm>
          <a:prstGeom prst="bentConnector3">
            <a:avLst>
              <a:gd name="adj1" fmla="val 98454"/>
            </a:avLst>
          </a:prstGeom>
          <a:ln>
            <a:solidFill>
              <a:srgbClr val="5571C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C277ED-9217-6D96-FD5F-023386B46423}"/>
              </a:ext>
            </a:extLst>
          </p:cNvPr>
          <p:cNvCxnSpPr>
            <a:cxnSpLocks/>
          </p:cNvCxnSpPr>
          <p:nvPr/>
        </p:nvCxnSpPr>
        <p:spPr>
          <a:xfrm rot="5400000">
            <a:off x="8202914" y="3274209"/>
            <a:ext cx="927451" cy="474884"/>
          </a:xfrm>
          <a:prstGeom prst="bentConnector3">
            <a:avLst>
              <a:gd name="adj1" fmla="val 101947"/>
            </a:avLst>
          </a:prstGeom>
          <a:ln>
            <a:solidFill>
              <a:srgbClr val="5571C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00D1A7-C818-323C-5FF3-145666F73DD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392067" y="4011558"/>
            <a:ext cx="2037130" cy="3733"/>
          </a:xfrm>
          <a:prstGeom prst="straightConnector1">
            <a:avLst/>
          </a:prstGeom>
          <a:ln>
            <a:solidFill>
              <a:srgbClr val="5571C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EC2732A-AD0E-3590-CF1C-29202D8311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802" t="75373" r="54636" b="13716"/>
          <a:stretch/>
        </p:blipFill>
        <p:spPr>
          <a:xfrm>
            <a:off x="7896990" y="3715493"/>
            <a:ext cx="634473" cy="646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9B23B3-D5C1-BDFA-0D73-9DAEB8EE3D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802" t="75373" r="54636" b="13716"/>
          <a:stretch/>
        </p:blipFill>
        <p:spPr>
          <a:xfrm>
            <a:off x="6807039" y="3683291"/>
            <a:ext cx="634473" cy="646602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C82FB00-7E10-DD3F-205C-3DA74D1A543A}"/>
              </a:ext>
            </a:extLst>
          </p:cNvPr>
          <p:cNvSpPr/>
          <p:nvPr/>
        </p:nvSpPr>
        <p:spPr>
          <a:xfrm>
            <a:off x="2005806" y="2440444"/>
            <a:ext cx="8498398" cy="2188499"/>
          </a:xfrm>
          <a:prstGeom prst="roundRect">
            <a:avLst>
              <a:gd name="adj" fmla="val 5885"/>
            </a:avLst>
          </a:prstGeom>
          <a:solidFill>
            <a:srgbClr val="D9D9D9">
              <a:alpha val="23922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801B14-12EF-A15B-3416-166B0106AD6C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git branches... pull requests?</a:t>
            </a:r>
          </a:p>
        </p:txBody>
      </p:sp>
    </p:spTree>
    <p:extLst>
      <p:ext uri="{BB962C8B-B14F-4D97-AF65-F5344CB8AC3E}">
        <p14:creationId xmlns:p14="http://schemas.microsoft.com/office/powerpoint/2010/main" val="4528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4ACA-9E46-E388-CCFE-2DCB3237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3C0F91C-8C4A-BD35-E26F-816572ED724D}"/>
              </a:ext>
            </a:extLst>
          </p:cNvPr>
          <p:cNvGrpSpPr/>
          <p:nvPr/>
        </p:nvGrpSpPr>
        <p:grpSpPr>
          <a:xfrm>
            <a:off x="2005806" y="2440444"/>
            <a:ext cx="8641566" cy="2188499"/>
            <a:chOff x="2005806" y="2440444"/>
            <a:chExt cx="8641566" cy="218849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CF44F32-F121-4F97-9CA9-2AF826DA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13" t="16712" r="2814" b="61410"/>
            <a:stretch/>
          </p:blipFill>
          <p:spPr>
            <a:xfrm>
              <a:off x="3943379" y="2785257"/>
              <a:ext cx="6703993" cy="112390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D900CC-0765-4861-1E5F-4035388FD7F2}"/>
                </a:ext>
              </a:extLst>
            </p:cNvPr>
            <p:cNvSpPr/>
            <p:nvPr/>
          </p:nvSpPr>
          <p:spPr>
            <a:xfrm>
              <a:off x="5819355" y="3937823"/>
              <a:ext cx="3183248" cy="5063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A16A262-EBEB-43FA-9035-58D43C140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5757594" y="3691990"/>
              <a:ext cx="634473" cy="64660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6C5459-AD12-F59C-DFC4-3D34C31E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5778763" y="2829568"/>
              <a:ext cx="634473" cy="646602"/>
            </a:xfrm>
            <a:prstGeom prst="rect">
              <a:avLst/>
            </a:prstGeom>
          </p:spPr>
        </p:pic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9CBF1952-C645-343F-C4D2-B4F188C5A40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109018" y="3301222"/>
              <a:ext cx="953727" cy="466945"/>
            </a:xfrm>
            <a:prstGeom prst="bentConnector3">
              <a:avLst>
                <a:gd name="adj1" fmla="val 98454"/>
              </a:avLst>
            </a:prstGeom>
            <a:ln>
              <a:solidFill>
                <a:srgbClr val="5571C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69F08383-A97B-383F-0371-CC3F1F74E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02914" y="3274209"/>
              <a:ext cx="927451" cy="474884"/>
            </a:xfrm>
            <a:prstGeom prst="bentConnector3">
              <a:avLst>
                <a:gd name="adj1" fmla="val 101947"/>
              </a:avLst>
            </a:prstGeom>
            <a:ln>
              <a:solidFill>
                <a:srgbClr val="5571C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0E00D6E-CE98-413B-3766-B21C3A4A9A4E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392067" y="4011558"/>
              <a:ext cx="2037130" cy="3733"/>
            </a:xfrm>
            <a:prstGeom prst="straightConnector1">
              <a:avLst/>
            </a:prstGeom>
            <a:ln>
              <a:solidFill>
                <a:srgbClr val="5571C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DB076-6782-23D5-7C95-7378422E2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7896990" y="3715493"/>
              <a:ext cx="634473" cy="6466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E30A776-70F8-20BE-AFFF-53C56F6AC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6807039" y="3683291"/>
              <a:ext cx="634473" cy="646602"/>
            </a:xfrm>
            <a:prstGeom prst="rect">
              <a:avLst/>
            </a:prstGeom>
          </p:spPr>
        </p:pic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1D85F182-E377-0E65-BF08-209A2AC53F70}"/>
                </a:ext>
              </a:extLst>
            </p:cNvPr>
            <p:cNvSpPr/>
            <p:nvPr/>
          </p:nvSpPr>
          <p:spPr>
            <a:xfrm>
              <a:off x="2005806" y="2440444"/>
              <a:ext cx="8498398" cy="2188499"/>
            </a:xfrm>
            <a:prstGeom prst="roundRect">
              <a:avLst>
                <a:gd name="adj" fmla="val 5885"/>
              </a:avLst>
            </a:prstGeom>
            <a:solidFill>
              <a:srgbClr val="D9D9D9">
                <a:alpha val="23922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7DB1E2-0F5B-1B4D-416F-58EEC1CB67DA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7A07C-10D7-B0AD-97A8-3722D8B2514C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B163B1-9A68-6876-3F45-A6F24F79E632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8AA06CF-1B09-B5E8-CB51-3691E30D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845" y="1423724"/>
            <a:ext cx="7182464" cy="47986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58F938E-7174-0C7A-EB71-433AB3415518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5"/>
              </a:rPr>
              <a:t>https://r-cubed-intro.rostools.org/sessions/version-control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4BF47F-5C29-D85B-CF45-69BA8C7A2A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908" t="43820" r="77864" b="44057"/>
          <a:stretch/>
        </p:blipFill>
        <p:spPr>
          <a:xfrm>
            <a:off x="2024391" y="4776960"/>
            <a:ext cx="542929" cy="605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46C175-19EF-6FC5-2004-4C43529E0BEE}"/>
              </a:ext>
            </a:extLst>
          </p:cNvPr>
          <p:cNvSpPr txBox="1"/>
          <p:nvPr/>
        </p:nvSpPr>
        <p:spPr>
          <a:xfrm>
            <a:off x="2586961" y="4756320"/>
            <a:ext cx="162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git commit</a:t>
            </a:r>
          </a:p>
          <a:p>
            <a:r>
              <a:rPr lang="en-US" dirty="0"/>
              <a:t>(change in file)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62E16-4DF8-5EBE-CC72-6BE556F07CE3}"/>
              </a:ext>
            </a:extLst>
          </p:cNvPr>
          <p:cNvSpPr txBox="1"/>
          <p:nvPr/>
        </p:nvSpPr>
        <p:spPr>
          <a:xfrm>
            <a:off x="1945716" y="194596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= version control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E067C3-3D1C-9E6B-3871-C78D135DD1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658" t="42782" b="42165"/>
          <a:stretch/>
        </p:blipFill>
        <p:spPr>
          <a:xfrm>
            <a:off x="4127320" y="2716114"/>
            <a:ext cx="7353419" cy="751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AA5C4-74CC-8220-5061-E95B976BFAFE}"/>
              </a:ext>
            </a:extLst>
          </p:cNvPr>
          <p:cNvSpPr txBox="1"/>
          <p:nvPr/>
        </p:nvSpPr>
        <p:spPr>
          <a:xfrm>
            <a:off x="2024391" y="285223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’main’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1D649B-D0E1-AA54-C9C5-EAAB456C08B8}"/>
              </a:ext>
            </a:extLst>
          </p:cNvPr>
          <p:cNvSpPr/>
          <p:nvPr/>
        </p:nvSpPr>
        <p:spPr>
          <a:xfrm>
            <a:off x="8723553" y="3103263"/>
            <a:ext cx="474885" cy="3928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DEA7BA-0278-8C5F-238E-EFEDF9F16FFE}"/>
              </a:ext>
            </a:extLst>
          </p:cNvPr>
          <p:cNvSpPr/>
          <p:nvPr/>
        </p:nvSpPr>
        <p:spPr>
          <a:xfrm>
            <a:off x="4970806" y="3099027"/>
            <a:ext cx="513601" cy="3928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F7EAD2-FB60-B85D-B558-55D4F51720A0}"/>
              </a:ext>
            </a:extLst>
          </p:cNvPr>
          <p:cNvCxnSpPr/>
          <p:nvPr/>
        </p:nvCxnSpPr>
        <p:spPr>
          <a:xfrm flipV="1">
            <a:off x="5352409" y="3099027"/>
            <a:ext cx="0" cy="392855"/>
          </a:xfrm>
          <a:prstGeom prst="line">
            <a:avLst/>
          </a:prstGeom>
          <a:ln>
            <a:solidFill>
              <a:srgbClr val="778C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0F005D-C571-6A4C-CAFF-0665ACD827D8}"/>
              </a:ext>
            </a:extLst>
          </p:cNvPr>
          <p:cNvCxnSpPr/>
          <p:nvPr/>
        </p:nvCxnSpPr>
        <p:spPr>
          <a:xfrm flipV="1">
            <a:off x="8904082" y="3104051"/>
            <a:ext cx="0" cy="392855"/>
          </a:xfrm>
          <a:prstGeom prst="line">
            <a:avLst/>
          </a:prstGeom>
          <a:ln>
            <a:solidFill>
              <a:srgbClr val="778C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FE7155E-A51A-FC70-5EAF-5DEA5D7FFD12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git branches... pull requests?</a:t>
            </a:r>
          </a:p>
        </p:txBody>
      </p:sp>
    </p:spTree>
    <p:extLst>
      <p:ext uri="{BB962C8B-B14F-4D97-AF65-F5344CB8AC3E}">
        <p14:creationId xmlns:p14="http://schemas.microsoft.com/office/powerpoint/2010/main" val="20584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F3C02-12F6-D49B-25FC-FD8E2A07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B2C2F16-305F-9C23-52DE-025104E51620}"/>
              </a:ext>
            </a:extLst>
          </p:cNvPr>
          <p:cNvGrpSpPr/>
          <p:nvPr/>
        </p:nvGrpSpPr>
        <p:grpSpPr>
          <a:xfrm>
            <a:off x="2005806" y="2440444"/>
            <a:ext cx="8641566" cy="2188499"/>
            <a:chOff x="2005806" y="2440444"/>
            <a:chExt cx="8641566" cy="218849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46D12DF-63F2-28CB-F215-26AF21CC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13" t="16712" r="2814" b="61410"/>
            <a:stretch/>
          </p:blipFill>
          <p:spPr>
            <a:xfrm>
              <a:off x="3943379" y="2785257"/>
              <a:ext cx="6703993" cy="112390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E3F760-FCEA-A732-BD44-DE2CFFBC1056}"/>
                </a:ext>
              </a:extLst>
            </p:cNvPr>
            <p:cNvSpPr/>
            <p:nvPr/>
          </p:nvSpPr>
          <p:spPr>
            <a:xfrm>
              <a:off x="5819355" y="3937823"/>
              <a:ext cx="3183248" cy="5063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7C2EBD-D61D-06BE-2EB4-67463BB44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5757594" y="3691990"/>
              <a:ext cx="634473" cy="64660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1AFBB4-2D3F-D07F-D264-E0A11D38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5778763" y="2829568"/>
              <a:ext cx="634473" cy="646602"/>
            </a:xfrm>
            <a:prstGeom prst="rect">
              <a:avLst/>
            </a:prstGeom>
          </p:spPr>
        </p:pic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9FAC6B0C-505E-2AF8-7450-8D7B2F610C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109018" y="3301222"/>
              <a:ext cx="953727" cy="466945"/>
            </a:xfrm>
            <a:prstGeom prst="bentConnector3">
              <a:avLst>
                <a:gd name="adj1" fmla="val 98454"/>
              </a:avLst>
            </a:prstGeom>
            <a:ln>
              <a:solidFill>
                <a:srgbClr val="5571C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4F4AEE44-1619-567C-C4F2-D6A45BB929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02914" y="3274209"/>
              <a:ext cx="927451" cy="474884"/>
            </a:xfrm>
            <a:prstGeom prst="bentConnector3">
              <a:avLst>
                <a:gd name="adj1" fmla="val 101947"/>
              </a:avLst>
            </a:prstGeom>
            <a:ln>
              <a:solidFill>
                <a:srgbClr val="5571C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E255E03-7051-10BE-D8EF-85609901606C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392067" y="4011558"/>
              <a:ext cx="2037130" cy="3733"/>
            </a:xfrm>
            <a:prstGeom prst="straightConnector1">
              <a:avLst/>
            </a:prstGeom>
            <a:ln>
              <a:solidFill>
                <a:srgbClr val="5571C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002C675-80C1-9250-C5B1-706190360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7896990" y="3715493"/>
              <a:ext cx="634473" cy="6466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109A12E-FF05-982E-4525-022A5385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802" t="75373" r="54636" b="13716"/>
            <a:stretch/>
          </p:blipFill>
          <p:spPr>
            <a:xfrm>
              <a:off x="6807039" y="3683291"/>
              <a:ext cx="634473" cy="646602"/>
            </a:xfrm>
            <a:prstGeom prst="rect">
              <a:avLst/>
            </a:prstGeom>
          </p:spPr>
        </p:pic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7FAFA74-4BF2-80FB-1696-6000465D3388}"/>
                </a:ext>
              </a:extLst>
            </p:cNvPr>
            <p:cNvSpPr/>
            <p:nvPr/>
          </p:nvSpPr>
          <p:spPr>
            <a:xfrm>
              <a:off x="2005806" y="2440444"/>
              <a:ext cx="8498398" cy="2188499"/>
            </a:xfrm>
            <a:prstGeom prst="roundRect">
              <a:avLst>
                <a:gd name="adj" fmla="val 5885"/>
              </a:avLst>
            </a:prstGeom>
            <a:solidFill>
              <a:srgbClr val="D9D9D9">
                <a:alpha val="23922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C6E495-C37F-8B21-F5F7-821787D2A850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436F7-7A8F-47B7-B770-C33E45F4F6BB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67322A-06B9-97A8-FB6F-A1AB27030CAE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043F14-C7F0-7EA8-83C5-A31B4EB04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845" y="1423724"/>
            <a:ext cx="7182464" cy="47986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71FD35-D043-4BCD-A20B-359DEFF6EBC3}"/>
              </a:ext>
            </a:extLst>
          </p:cNvPr>
          <p:cNvSpPr txBox="1"/>
          <p:nvPr/>
        </p:nvSpPr>
        <p:spPr>
          <a:xfrm>
            <a:off x="490050" y="6440486"/>
            <a:ext cx="1001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Image from: </a:t>
            </a:r>
            <a:r>
              <a:rPr lang="en-US" sz="1400" i="1" dirty="0">
                <a:hlinkClick r:id="rId5"/>
              </a:rPr>
              <a:t>https://r-cubed-intro.rostools.org/sessions/version-control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DDB019-0885-AB50-613B-E99CFF2E33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908" t="43820" r="77864" b="44057"/>
          <a:stretch/>
        </p:blipFill>
        <p:spPr>
          <a:xfrm>
            <a:off x="2024391" y="4776960"/>
            <a:ext cx="542929" cy="605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F4FE94-6030-F4E5-CF1C-77BCE057F3E4}"/>
              </a:ext>
            </a:extLst>
          </p:cNvPr>
          <p:cNvSpPr txBox="1"/>
          <p:nvPr/>
        </p:nvSpPr>
        <p:spPr>
          <a:xfrm>
            <a:off x="2586961" y="4756320"/>
            <a:ext cx="162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git commit</a:t>
            </a:r>
          </a:p>
          <a:p>
            <a:r>
              <a:rPr lang="en-US" dirty="0"/>
              <a:t>(change in file)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9270C-2A98-1D69-BB07-A22683941DDE}"/>
              </a:ext>
            </a:extLst>
          </p:cNvPr>
          <p:cNvSpPr txBox="1"/>
          <p:nvPr/>
        </p:nvSpPr>
        <p:spPr>
          <a:xfrm>
            <a:off x="1945716" y="194596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= version control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B2FE42-C9E5-D16F-B639-FA906A3F42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658" t="42781" b="24887"/>
          <a:stretch/>
        </p:blipFill>
        <p:spPr>
          <a:xfrm>
            <a:off x="4127320" y="2716113"/>
            <a:ext cx="7353419" cy="1613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3F9FC-F452-FC2E-EE8B-30F450642A42}"/>
              </a:ext>
            </a:extLst>
          </p:cNvPr>
          <p:cNvSpPr txBox="1"/>
          <p:nvPr/>
        </p:nvSpPr>
        <p:spPr>
          <a:xfrm>
            <a:off x="2024391" y="285223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’main’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7BA3A5-97C6-F20B-2EBC-F7F49B6A545E}"/>
              </a:ext>
            </a:extLst>
          </p:cNvPr>
          <p:cNvSpPr/>
          <p:nvPr/>
        </p:nvSpPr>
        <p:spPr>
          <a:xfrm>
            <a:off x="4085773" y="3444987"/>
            <a:ext cx="1164370" cy="1123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64453-8FB0-4316-A943-FEB7AD195125}"/>
              </a:ext>
            </a:extLst>
          </p:cNvPr>
          <p:cNvSpPr txBox="1"/>
          <p:nvPr/>
        </p:nvSpPr>
        <p:spPr>
          <a:xfrm>
            <a:off x="2906859" y="3815499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ED1A1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’feature’ </a:t>
            </a:r>
            <a:r>
              <a:rPr lang="en-US" dirty="0">
                <a:solidFill>
                  <a:srgbClr val="4ED1A1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A600-2197-37CB-6F80-249E0730B7C7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</a:t>
            </a: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git branches...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pull requests?</a:t>
            </a:r>
          </a:p>
        </p:txBody>
      </p:sp>
    </p:spTree>
    <p:extLst>
      <p:ext uri="{BB962C8B-B14F-4D97-AF65-F5344CB8AC3E}">
        <p14:creationId xmlns:p14="http://schemas.microsoft.com/office/powerpoint/2010/main" val="419698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850CD-3E79-59E3-C2CD-CF2F3A33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F69D4C-FED0-C883-8115-F9E7009F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4" r="5310"/>
          <a:stretch/>
        </p:blipFill>
        <p:spPr>
          <a:xfrm>
            <a:off x="539210" y="1635867"/>
            <a:ext cx="10971591" cy="30630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E6E36F-6C6C-8081-E4B0-5094A62D59EB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EBD77-656C-35B2-C121-303ECDAB9E16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6B8271-E573-F1D0-40D8-C94B0590EB30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610F3-3686-40EB-D93E-C5AD83387FDA}"/>
              </a:ext>
            </a:extLst>
          </p:cNvPr>
          <p:cNvSpPr txBox="1"/>
          <p:nvPr/>
        </p:nvSpPr>
        <p:spPr>
          <a:xfrm>
            <a:off x="2691789" y="5129383"/>
            <a:ext cx="69276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Pull requests are useful for reviewing changes made to an existing code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133FF-C8AA-CF86-B2B4-CC75497CBB32}"/>
              </a:ext>
            </a:extLst>
          </p:cNvPr>
          <p:cNvSpPr txBox="1"/>
          <p:nvPr/>
        </p:nvSpPr>
        <p:spPr>
          <a:xfrm>
            <a:off x="4739148" y="1775516"/>
            <a:ext cx="19976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’main’ </a:t>
            </a:r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33D241-4EAA-CA74-E6E9-3A80B2988AD2}"/>
              </a:ext>
            </a:extLst>
          </p:cNvPr>
          <p:cNvSpPr txBox="1"/>
          <p:nvPr/>
        </p:nvSpPr>
        <p:spPr>
          <a:xfrm>
            <a:off x="2163097" y="2356991"/>
            <a:ext cx="28366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00064-B42E-5AA0-BE8B-D2F0BAA43FA9}"/>
              </a:ext>
            </a:extLst>
          </p:cNvPr>
          <p:cNvSpPr txBox="1"/>
          <p:nvPr/>
        </p:nvSpPr>
        <p:spPr>
          <a:xfrm>
            <a:off x="2313038" y="2360047"/>
            <a:ext cx="283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Create ’feature’ branch from ‘main’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DFB659-E1E1-22A5-4E3A-661AF80ECE8F}"/>
              </a:ext>
            </a:extLst>
          </p:cNvPr>
          <p:cNvSpPr txBox="1"/>
          <p:nvPr/>
        </p:nvSpPr>
        <p:spPr>
          <a:xfrm>
            <a:off x="6923473" y="2356991"/>
            <a:ext cx="28366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E7D6A-8BE0-61A2-0E67-892F55F32E53}"/>
              </a:ext>
            </a:extLst>
          </p:cNvPr>
          <p:cNvSpPr txBox="1"/>
          <p:nvPr/>
        </p:nvSpPr>
        <p:spPr>
          <a:xfrm>
            <a:off x="3337215" y="4060736"/>
            <a:ext cx="50890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290A5-B741-F1BC-2A6E-A6992D0BF11E}"/>
              </a:ext>
            </a:extLst>
          </p:cNvPr>
          <p:cNvSpPr txBox="1"/>
          <p:nvPr/>
        </p:nvSpPr>
        <p:spPr>
          <a:xfrm>
            <a:off x="2798794" y="3605908"/>
            <a:ext cx="283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Commit changes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174AF1-908F-9D1B-618B-0AE867F06D37}"/>
              </a:ext>
            </a:extLst>
          </p:cNvPr>
          <p:cNvSpPr txBox="1"/>
          <p:nvPr/>
        </p:nvSpPr>
        <p:spPr>
          <a:xfrm>
            <a:off x="4820258" y="3849078"/>
            <a:ext cx="1418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Submit Pull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37346-A080-EB29-1ACB-3C3BA9EDFBC5}"/>
              </a:ext>
            </a:extLst>
          </p:cNvPr>
          <p:cNvSpPr txBox="1"/>
          <p:nvPr/>
        </p:nvSpPr>
        <p:spPr>
          <a:xfrm>
            <a:off x="7075184" y="4004492"/>
            <a:ext cx="2201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Code reviewed/ commit changes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67B8EB-A998-454E-B132-2245C36B624B}"/>
              </a:ext>
            </a:extLst>
          </p:cNvPr>
          <p:cNvSpPr txBox="1"/>
          <p:nvPr/>
        </p:nvSpPr>
        <p:spPr>
          <a:xfrm>
            <a:off x="7007941" y="2277193"/>
            <a:ext cx="283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Merge ’feature’ branch into ‘main’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E1645-9D0E-53EE-B3CA-898E75433C19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What is git... git branches... </a:t>
            </a: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pull requests?</a:t>
            </a:r>
          </a:p>
        </p:txBody>
      </p:sp>
    </p:spTree>
    <p:extLst>
      <p:ext uri="{BB962C8B-B14F-4D97-AF65-F5344CB8AC3E}">
        <p14:creationId xmlns:p14="http://schemas.microsoft.com/office/powerpoint/2010/main" val="399466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4" grpId="0"/>
      <p:bldP spid="25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BAF402-7251-A310-BE32-E25283AB83D8}"/>
              </a:ext>
            </a:extLst>
          </p:cNvPr>
          <p:cNvSpPr/>
          <p:nvPr/>
        </p:nvSpPr>
        <p:spPr>
          <a:xfrm>
            <a:off x="469557" y="1426533"/>
            <a:ext cx="11331145" cy="2632537"/>
          </a:xfrm>
          <a:prstGeom prst="roundRect">
            <a:avLst>
              <a:gd name="adj" fmla="val 1939"/>
            </a:avLst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7EEE5E-A215-7381-13B0-40FAE2B52DBF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CF1EC5-0008-2564-7CAA-FBD8A2D750A8}"/>
              </a:ext>
            </a:extLst>
          </p:cNvPr>
          <p:cNvSpPr/>
          <p:nvPr/>
        </p:nvSpPr>
        <p:spPr>
          <a:xfrm>
            <a:off x="469557" y="4011522"/>
            <a:ext cx="11331145" cy="2412857"/>
          </a:xfrm>
          <a:prstGeom prst="roundRect">
            <a:avLst>
              <a:gd name="adj" fmla="val 1939"/>
            </a:avLst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CFE0D-A647-5FED-ACE9-8AE63E4E08E4}"/>
              </a:ext>
            </a:extLst>
          </p:cNvPr>
          <p:cNvSpPr txBox="1"/>
          <p:nvPr/>
        </p:nvSpPr>
        <p:spPr>
          <a:xfrm>
            <a:off x="707154" y="4201070"/>
            <a:ext cx="108442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Psychiatry Department, in Prof Andrew McIntosh &amp; Prof Heather Whalley’s groups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Apply epidemiological and statistical methods to large population cohorts and electronic health records.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Advocators of good coding practices in academia.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This workshop aims to initiate discussion and teach some concepts of code review.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Funding for this workshop comes from the </a:t>
            </a:r>
            <a:r>
              <a:rPr lang="en-US" b="1" dirty="0"/>
              <a:t>Improving Research Community Builder Award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120E2-24C1-D4A1-9E61-EBEA5FF5D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90" t="7170" r="7041" b="21176"/>
          <a:stretch/>
        </p:blipFill>
        <p:spPr>
          <a:xfrm>
            <a:off x="5314431" y="1578264"/>
            <a:ext cx="1682387" cy="178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29C9B-45DD-075F-68D4-0B74D927B0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80" t="4920" r="2493" b="9489"/>
          <a:stretch/>
        </p:blipFill>
        <p:spPr>
          <a:xfrm>
            <a:off x="3026919" y="1537825"/>
            <a:ext cx="1557682" cy="1861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20AA0-A783-6495-4B7B-3412203E72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155" t="4964" r="20647" b="9444"/>
          <a:stretch/>
        </p:blipFill>
        <p:spPr>
          <a:xfrm>
            <a:off x="739407" y="1537825"/>
            <a:ext cx="1557682" cy="186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C33AB7-B934-CCD1-027C-DCDBF19F7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3099" y="1578264"/>
            <a:ext cx="1557682" cy="1780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267CEE-2923-39B5-6C83-A1141F9A0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649" y="1578264"/>
            <a:ext cx="1606619" cy="1780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F2EC6-9D28-5EFD-56BC-A8DD9A696BA7}"/>
              </a:ext>
            </a:extLst>
          </p:cNvPr>
          <p:cNvSpPr txBox="1"/>
          <p:nvPr/>
        </p:nvSpPr>
        <p:spPr>
          <a:xfrm>
            <a:off x="2424514" y="558060"/>
            <a:ext cx="6806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Who we 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0F73F-A34C-9FE6-5981-09A173446F43}"/>
              </a:ext>
            </a:extLst>
          </p:cNvPr>
          <p:cNvSpPr txBox="1"/>
          <p:nvPr/>
        </p:nvSpPr>
        <p:spPr>
          <a:xfrm>
            <a:off x="466697" y="3412894"/>
            <a:ext cx="239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Amelia Edmondson-</a:t>
            </a:r>
            <a:r>
              <a:rPr lang="en-US" sz="1600" dirty="0" err="1"/>
              <a:t>Stait</a:t>
            </a:r>
            <a:endParaRPr lang="en-US" sz="1600" dirty="0"/>
          </a:p>
          <a:p>
            <a:pPr algn="ctr"/>
            <a:r>
              <a:rPr lang="en-US" sz="1600" dirty="0"/>
              <a:t>(post-doc)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E6B53-D7A4-FC34-301B-A31C2D319CDD}"/>
              </a:ext>
            </a:extLst>
          </p:cNvPr>
          <p:cNvSpPr txBox="1"/>
          <p:nvPr/>
        </p:nvSpPr>
        <p:spPr>
          <a:xfrm>
            <a:off x="3253108" y="3412894"/>
            <a:ext cx="110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Emily Ball</a:t>
            </a:r>
          </a:p>
          <a:p>
            <a:pPr algn="ctr"/>
            <a:r>
              <a:rPr lang="en-US" sz="1600" dirty="0"/>
              <a:t>(post-doc)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AB8917-DB8A-CB45-3AB9-16619CBF85EF}"/>
              </a:ext>
            </a:extLst>
          </p:cNvPr>
          <p:cNvSpPr txBox="1"/>
          <p:nvPr/>
        </p:nvSpPr>
        <p:spPr>
          <a:xfrm>
            <a:off x="5414171" y="3412894"/>
            <a:ext cx="148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Hannah Casey</a:t>
            </a:r>
          </a:p>
          <a:p>
            <a:pPr algn="ctr"/>
            <a:r>
              <a:rPr lang="en-US" sz="1600" dirty="0"/>
              <a:t>(PhD student)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AFFD51-E26D-394F-C1B4-E44A6C3EB0F3}"/>
              </a:ext>
            </a:extLst>
          </p:cNvPr>
          <p:cNvSpPr txBox="1"/>
          <p:nvPr/>
        </p:nvSpPr>
        <p:spPr>
          <a:xfrm>
            <a:off x="7899692" y="3412894"/>
            <a:ext cx="1403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Ella </a:t>
            </a:r>
            <a:r>
              <a:rPr lang="en-US" sz="1600" dirty="0" err="1"/>
              <a:t>Davyson</a:t>
            </a:r>
            <a:endParaRPr lang="en-US" sz="1600" dirty="0"/>
          </a:p>
          <a:p>
            <a:pPr algn="ctr"/>
            <a:r>
              <a:rPr lang="en-US" sz="1600" dirty="0"/>
              <a:t>(PhD student)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97DB67-FAB2-1038-7633-1CC56358E3BC}"/>
              </a:ext>
            </a:extLst>
          </p:cNvPr>
          <p:cNvSpPr txBox="1"/>
          <p:nvPr/>
        </p:nvSpPr>
        <p:spPr>
          <a:xfrm>
            <a:off x="10132482" y="3412894"/>
            <a:ext cx="1418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Poppy Grimes</a:t>
            </a:r>
          </a:p>
          <a:p>
            <a:pPr algn="ctr"/>
            <a:r>
              <a:rPr lang="en-US" sz="1600" dirty="0"/>
              <a:t>(PhD student)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49FB24-A964-4451-57D2-3E77EEA4B82C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</p:spTree>
    <p:extLst>
      <p:ext uri="{BB962C8B-B14F-4D97-AF65-F5344CB8AC3E}">
        <p14:creationId xmlns:p14="http://schemas.microsoft.com/office/powerpoint/2010/main" val="444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5E2BD-7C23-1B43-B18C-9284BFBAA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9C9C71-5825-681E-E385-F66C20FB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4" r="5310"/>
          <a:stretch/>
        </p:blipFill>
        <p:spPr>
          <a:xfrm>
            <a:off x="539210" y="1635867"/>
            <a:ext cx="10971591" cy="30630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9EB891-D8C3-BA8C-1515-C0A80A3C8B91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D9F4-9854-066E-5ED2-B8CE6F0545A5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4E8C90-1B94-2B79-FD93-F974DD70F036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E162D-B7DC-0126-2CA2-7B8C60C591AB}"/>
              </a:ext>
            </a:extLst>
          </p:cNvPr>
          <p:cNvSpPr txBox="1"/>
          <p:nvPr/>
        </p:nvSpPr>
        <p:spPr>
          <a:xfrm>
            <a:off x="599693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Industry uses “pull requests” for peer 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43A2A-8F34-335F-C230-3831D323C600}"/>
              </a:ext>
            </a:extLst>
          </p:cNvPr>
          <p:cNvSpPr txBox="1"/>
          <p:nvPr/>
        </p:nvSpPr>
        <p:spPr>
          <a:xfrm>
            <a:off x="2691789" y="5129383"/>
            <a:ext cx="69276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Pull requests are useful for reviewing changes made to an existing code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11FFC4-FF4D-BCC3-6B36-E4842EA70006}"/>
              </a:ext>
            </a:extLst>
          </p:cNvPr>
          <p:cNvSpPr txBox="1"/>
          <p:nvPr/>
        </p:nvSpPr>
        <p:spPr>
          <a:xfrm>
            <a:off x="4739148" y="1775516"/>
            <a:ext cx="19976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’main’ </a:t>
            </a:r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BC678-5737-E7C1-6999-757CA8E51B70}"/>
              </a:ext>
            </a:extLst>
          </p:cNvPr>
          <p:cNvSpPr txBox="1"/>
          <p:nvPr/>
        </p:nvSpPr>
        <p:spPr>
          <a:xfrm>
            <a:off x="2163097" y="2356991"/>
            <a:ext cx="28366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4B247-80AC-A455-696B-6B20CC2162B0}"/>
              </a:ext>
            </a:extLst>
          </p:cNvPr>
          <p:cNvSpPr txBox="1"/>
          <p:nvPr/>
        </p:nvSpPr>
        <p:spPr>
          <a:xfrm>
            <a:off x="2313038" y="2360047"/>
            <a:ext cx="283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Create ’feature’ branch from ‘main’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66915F-D824-2CD4-8103-6D8F7F0B3745}"/>
              </a:ext>
            </a:extLst>
          </p:cNvPr>
          <p:cNvSpPr txBox="1"/>
          <p:nvPr/>
        </p:nvSpPr>
        <p:spPr>
          <a:xfrm>
            <a:off x="6923473" y="2356991"/>
            <a:ext cx="28366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3F1202-57B9-15D7-CDF8-12DD0E32BF20}"/>
              </a:ext>
            </a:extLst>
          </p:cNvPr>
          <p:cNvSpPr txBox="1"/>
          <p:nvPr/>
        </p:nvSpPr>
        <p:spPr>
          <a:xfrm>
            <a:off x="3337215" y="4060736"/>
            <a:ext cx="50890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DFC10-53E4-0C74-EFDB-D81A8B1E938F}"/>
              </a:ext>
            </a:extLst>
          </p:cNvPr>
          <p:cNvSpPr txBox="1"/>
          <p:nvPr/>
        </p:nvSpPr>
        <p:spPr>
          <a:xfrm>
            <a:off x="2798794" y="3605908"/>
            <a:ext cx="283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Commit changes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8F76B-597B-5049-48C0-CA7BE8C04C8D}"/>
              </a:ext>
            </a:extLst>
          </p:cNvPr>
          <p:cNvSpPr txBox="1"/>
          <p:nvPr/>
        </p:nvSpPr>
        <p:spPr>
          <a:xfrm>
            <a:off x="4820258" y="3849078"/>
            <a:ext cx="1418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Submit Pull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40ABF-129E-F0CB-9620-803C43CB15C6}"/>
              </a:ext>
            </a:extLst>
          </p:cNvPr>
          <p:cNvSpPr txBox="1"/>
          <p:nvPr/>
        </p:nvSpPr>
        <p:spPr>
          <a:xfrm>
            <a:off x="7075184" y="4004492"/>
            <a:ext cx="2201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Code reviewed/ commit changes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54CA6-4B0D-72B1-1CA4-241E438A3BEF}"/>
              </a:ext>
            </a:extLst>
          </p:cNvPr>
          <p:cNvSpPr txBox="1"/>
          <p:nvPr/>
        </p:nvSpPr>
        <p:spPr>
          <a:xfrm>
            <a:off x="7007941" y="2277193"/>
            <a:ext cx="283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Merge ’feature’ branch into ‘main’</a:t>
            </a:r>
          </a:p>
        </p:txBody>
      </p:sp>
    </p:spTree>
    <p:extLst>
      <p:ext uri="{BB962C8B-B14F-4D97-AF65-F5344CB8AC3E}">
        <p14:creationId xmlns:p14="http://schemas.microsoft.com/office/powerpoint/2010/main" val="3286004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E7DC5-8A2F-B4F6-A795-5F6D64DF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347679-9F8F-59B4-A2B8-7EDC3B0FDE54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6F1AA-64D0-DEF3-8AFC-FDA4EBA2F5F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18C367-D418-E5BA-FCE8-9C04D205D94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B06BF-8BAC-DBF6-0F58-931D7ABB1206}"/>
              </a:ext>
            </a:extLst>
          </p:cNvPr>
          <p:cNvSpPr txBox="1"/>
          <p:nvPr/>
        </p:nvSpPr>
        <p:spPr>
          <a:xfrm>
            <a:off x="750322" y="560005"/>
            <a:ext cx="111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“Pull requests” for peer review in academia?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19AFA4-54E8-34EB-C217-BBDA1481F351}"/>
              </a:ext>
            </a:extLst>
          </p:cNvPr>
          <p:cNvSpPr/>
          <p:nvPr/>
        </p:nvSpPr>
        <p:spPr>
          <a:xfrm>
            <a:off x="1351629" y="2288019"/>
            <a:ext cx="4281023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Programmer female outline">
            <a:extLst>
              <a:ext uri="{FF2B5EF4-FFF2-40B4-BE49-F238E27FC236}">
                <a16:creationId xmlns:a16="http://schemas.microsoft.com/office/drawing/2014/main" id="{BB081C68-37C4-A286-C5A7-6B3BAC49C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629" y="2299931"/>
            <a:ext cx="1074527" cy="10745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687317-322C-9D8F-6680-60246E7EE27D}"/>
              </a:ext>
            </a:extLst>
          </p:cNvPr>
          <p:cNvGrpSpPr/>
          <p:nvPr/>
        </p:nvGrpSpPr>
        <p:grpSpPr>
          <a:xfrm>
            <a:off x="4338467" y="3448724"/>
            <a:ext cx="1145128" cy="1145128"/>
            <a:chOff x="2768915" y="3272210"/>
            <a:chExt cx="1145128" cy="1145128"/>
          </a:xfrm>
        </p:grpSpPr>
        <p:pic>
          <p:nvPicPr>
            <p:cNvPr id="11" name="Graphic 10" descr="Tablet outline">
              <a:extLst>
                <a:ext uri="{FF2B5EF4-FFF2-40B4-BE49-F238E27FC236}">
                  <a16:creationId xmlns:a16="http://schemas.microsoft.com/office/drawing/2014/main" id="{26379830-C233-AE69-C755-6AB891F73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12" name="Graphic 11" descr="Ethernet with solid fill">
              <a:extLst>
                <a:ext uri="{FF2B5EF4-FFF2-40B4-BE49-F238E27FC236}">
                  <a16:creationId xmlns:a16="http://schemas.microsoft.com/office/drawing/2014/main" id="{5F54DD2B-DD02-A13F-E2BD-70021C73A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33A8053-56D7-8486-B457-FB75A6A6B058}"/>
              </a:ext>
            </a:extLst>
          </p:cNvPr>
          <p:cNvCxnSpPr>
            <a:cxnSpLocks/>
          </p:cNvCxnSpPr>
          <p:nvPr/>
        </p:nvCxnSpPr>
        <p:spPr>
          <a:xfrm>
            <a:off x="3519211" y="283607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Programmer female outline">
            <a:extLst>
              <a:ext uri="{FF2B5EF4-FFF2-40B4-BE49-F238E27FC236}">
                <a16:creationId xmlns:a16="http://schemas.microsoft.com/office/drawing/2014/main" id="{59AC0E03-AB0B-BD9B-EDDC-CF9C5798C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629" y="3484025"/>
            <a:ext cx="1074527" cy="1074527"/>
          </a:xfrm>
          <a:prstGeom prst="rect">
            <a:avLst/>
          </a:prstGeom>
        </p:spPr>
      </p:pic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CD0FC181-C6D8-BC69-097F-A2216EBC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629" y="4650646"/>
            <a:ext cx="1074527" cy="10745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48C9EB-1A76-BC86-DC04-CCAF3CF90B43}"/>
              </a:ext>
            </a:extLst>
          </p:cNvPr>
          <p:cNvCxnSpPr>
            <a:cxnSpLocks/>
          </p:cNvCxnSpPr>
          <p:nvPr/>
        </p:nvCxnSpPr>
        <p:spPr>
          <a:xfrm>
            <a:off x="2347343" y="4021288"/>
            <a:ext cx="1380309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355BC-41F9-6AA0-EB8D-29E254B2CA7E}"/>
              </a:ext>
            </a:extLst>
          </p:cNvPr>
          <p:cNvCxnSpPr>
            <a:cxnSpLocks/>
          </p:cNvCxnSpPr>
          <p:nvPr/>
        </p:nvCxnSpPr>
        <p:spPr>
          <a:xfrm flipV="1">
            <a:off x="2349241" y="5207229"/>
            <a:ext cx="1169970" cy="554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908E6A-E6A8-8532-971C-7C9E27E7E0C0}"/>
              </a:ext>
            </a:extLst>
          </p:cNvPr>
          <p:cNvCxnSpPr>
            <a:cxnSpLocks/>
          </p:cNvCxnSpPr>
          <p:nvPr/>
        </p:nvCxnSpPr>
        <p:spPr>
          <a:xfrm>
            <a:off x="3519211" y="402128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5B64BA5-9976-B0BE-A1ED-16CC8F97A904}"/>
              </a:ext>
            </a:extLst>
          </p:cNvPr>
          <p:cNvCxnSpPr>
            <a:cxnSpLocks/>
          </p:cNvCxnSpPr>
          <p:nvPr/>
        </p:nvCxnSpPr>
        <p:spPr>
          <a:xfrm flipV="1">
            <a:off x="3493006" y="401718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4E1DD3-83DB-E60D-74FE-F7775ABD848F}"/>
              </a:ext>
            </a:extLst>
          </p:cNvPr>
          <p:cNvCxnSpPr>
            <a:cxnSpLocks/>
          </p:cNvCxnSpPr>
          <p:nvPr/>
        </p:nvCxnSpPr>
        <p:spPr>
          <a:xfrm>
            <a:off x="2347343" y="2834162"/>
            <a:ext cx="117186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744368-4645-24D8-723E-9D8DBAFBFEAF}"/>
              </a:ext>
            </a:extLst>
          </p:cNvPr>
          <p:cNvGrpSpPr/>
          <p:nvPr/>
        </p:nvGrpSpPr>
        <p:grpSpPr>
          <a:xfrm>
            <a:off x="7643066" y="2294207"/>
            <a:ext cx="1080372" cy="1161348"/>
            <a:chOff x="6944839" y="1969188"/>
            <a:chExt cx="1080372" cy="116134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59CF89-B48B-5D50-22E8-CBCB117A19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Programmer female outline">
              <a:extLst>
                <a:ext uri="{FF2B5EF4-FFF2-40B4-BE49-F238E27FC236}">
                  <a16:creationId xmlns:a16="http://schemas.microsoft.com/office/drawing/2014/main" id="{A8311250-61D9-89EC-E451-86D7806B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43E638-0617-3DD8-2E5E-4EF49A5A596C}"/>
              </a:ext>
            </a:extLst>
          </p:cNvPr>
          <p:cNvGrpSpPr/>
          <p:nvPr/>
        </p:nvGrpSpPr>
        <p:grpSpPr>
          <a:xfrm>
            <a:off x="9318905" y="2377692"/>
            <a:ext cx="1081924" cy="1089379"/>
            <a:chOff x="8675425" y="1933646"/>
            <a:chExt cx="1081924" cy="108937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313BCC-0EF2-D8C5-C6E5-B839A6CFA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Tablet outline">
              <a:extLst>
                <a:ext uri="{FF2B5EF4-FFF2-40B4-BE49-F238E27FC236}">
                  <a16:creationId xmlns:a16="http://schemas.microsoft.com/office/drawing/2014/main" id="{97422303-E3D9-287D-A40E-1BE8D709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27" name="Graphic 26" descr="Ethernet with solid fill">
              <a:extLst>
                <a:ext uri="{FF2B5EF4-FFF2-40B4-BE49-F238E27FC236}">
                  <a16:creationId xmlns:a16="http://schemas.microsoft.com/office/drawing/2014/main" id="{D4D1E0E0-B7E5-4851-07E0-02761BC5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C5FFAA8-7D61-9444-A122-DB12AA4DE43C}"/>
              </a:ext>
            </a:extLst>
          </p:cNvPr>
          <p:cNvSpPr/>
          <p:nvPr/>
        </p:nvSpPr>
        <p:spPr>
          <a:xfrm>
            <a:off x="7533148" y="2294207"/>
            <a:ext cx="1283356" cy="3612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B78003-46A6-42C3-3801-F20DCEAE325B}"/>
              </a:ext>
            </a:extLst>
          </p:cNvPr>
          <p:cNvGrpSpPr/>
          <p:nvPr/>
        </p:nvGrpSpPr>
        <p:grpSpPr>
          <a:xfrm>
            <a:off x="7643066" y="3464626"/>
            <a:ext cx="1080372" cy="1161348"/>
            <a:chOff x="6944839" y="1969188"/>
            <a:chExt cx="1080372" cy="116134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315BFF5-1106-3CEF-F8BB-E5F3C9BCA6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Programmer female outline">
              <a:extLst>
                <a:ext uri="{FF2B5EF4-FFF2-40B4-BE49-F238E27FC236}">
                  <a16:creationId xmlns:a16="http://schemas.microsoft.com/office/drawing/2014/main" id="{4C57D302-5128-9D2D-D0A5-794CFD78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9544EC-2A91-F26E-3B6F-1FEC35813E0D}"/>
              </a:ext>
            </a:extLst>
          </p:cNvPr>
          <p:cNvGrpSpPr/>
          <p:nvPr/>
        </p:nvGrpSpPr>
        <p:grpSpPr>
          <a:xfrm>
            <a:off x="9318905" y="3548111"/>
            <a:ext cx="1081924" cy="1089379"/>
            <a:chOff x="8675425" y="1933646"/>
            <a:chExt cx="1081924" cy="108937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D30D410-F92F-B0AF-F7B6-F42150788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Tablet outline">
              <a:extLst>
                <a:ext uri="{FF2B5EF4-FFF2-40B4-BE49-F238E27FC236}">
                  <a16:creationId xmlns:a16="http://schemas.microsoft.com/office/drawing/2014/main" id="{B41F9F04-6526-A434-B365-41C84975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35" name="Graphic 34" descr="Ethernet with solid fill">
              <a:extLst>
                <a:ext uri="{FF2B5EF4-FFF2-40B4-BE49-F238E27FC236}">
                  <a16:creationId xmlns:a16="http://schemas.microsoft.com/office/drawing/2014/main" id="{26A2FB53-9AF4-668B-0B07-E802DD58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83B5B-A45A-97FD-5256-E79B51908C0D}"/>
              </a:ext>
            </a:extLst>
          </p:cNvPr>
          <p:cNvGrpSpPr/>
          <p:nvPr/>
        </p:nvGrpSpPr>
        <p:grpSpPr>
          <a:xfrm>
            <a:off x="7643066" y="4625974"/>
            <a:ext cx="1080372" cy="1161348"/>
            <a:chOff x="6944839" y="1969188"/>
            <a:chExt cx="1080372" cy="11613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997AD42-3432-3585-5B92-FB3706E3B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female outline">
              <a:extLst>
                <a:ext uri="{FF2B5EF4-FFF2-40B4-BE49-F238E27FC236}">
                  <a16:creationId xmlns:a16="http://schemas.microsoft.com/office/drawing/2014/main" id="{36B12DB1-BCCC-FA64-A4E9-500D1157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F160CC-6B0B-2121-276D-9068EF8C34C8}"/>
              </a:ext>
            </a:extLst>
          </p:cNvPr>
          <p:cNvGrpSpPr/>
          <p:nvPr/>
        </p:nvGrpSpPr>
        <p:grpSpPr>
          <a:xfrm>
            <a:off x="9318533" y="4709458"/>
            <a:ext cx="1081924" cy="1089379"/>
            <a:chOff x="8675425" y="1933646"/>
            <a:chExt cx="1081924" cy="108937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55C73A-5B55-0646-68CA-8494EFCB1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Tablet outline">
              <a:extLst>
                <a:ext uri="{FF2B5EF4-FFF2-40B4-BE49-F238E27FC236}">
                  <a16:creationId xmlns:a16="http://schemas.microsoft.com/office/drawing/2014/main" id="{A67A220D-049A-C764-9F9E-06F0E24D5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42" name="Graphic 41" descr="Ethernet with solid fill">
              <a:extLst>
                <a:ext uri="{FF2B5EF4-FFF2-40B4-BE49-F238E27FC236}">
                  <a16:creationId xmlns:a16="http://schemas.microsoft.com/office/drawing/2014/main" id="{2B39A9F4-F070-8E89-F42E-97F07823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DAEF21-28EE-B8ED-F6BC-B8B469CF9328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8723066" y="2914956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4C8BC1-DAC3-4114-3DB9-AAE26CC2904A}"/>
              </a:ext>
            </a:extLst>
          </p:cNvPr>
          <p:cNvCxnSpPr>
            <a:cxnSpLocks/>
          </p:cNvCxnSpPr>
          <p:nvPr/>
        </p:nvCxnSpPr>
        <p:spPr>
          <a:xfrm flipV="1">
            <a:off x="8712819" y="4076304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B6F16C-C58B-2D7F-E15B-9C8F8013FA85}"/>
              </a:ext>
            </a:extLst>
          </p:cNvPr>
          <p:cNvCxnSpPr>
            <a:cxnSpLocks/>
          </p:cNvCxnSpPr>
          <p:nvPr/>
        </p:nvCxnSpPr>
        <p:spPr>
          <a:xfrm flipV="1">
            <a:off x="8723065" y="5207273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C86792-99B7-E686-ED8D-A7067B765D89}"/>
              </a:ext>
            </a:extLst>
          </p:cNvPr>
          <p:cNvSpPr txBox="1"/>
          <p:nvPr/>
        </p:nvSpPr>
        <p:spPr>
          <a:xfrm>
            <a:off x="1429739" y="1424175"/>
            <a:ext cx="4110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Industry: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Changes made to an existing code base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Changes to code are reviewed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406F2B-69A9-079E-14FC-BC32B66487F9}"/>
              </a:ext>
            </a:extLst>
          </p:cNvPr>
          <p:cNvSpPr txBox="1"/>
          <p:nvPr/>
        </p:nvSpPr>
        <p:spPr>
          <a:xfrm>
            <a:off x="6705599" y="1391425"/>
            <a:ext cx="4591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Academia: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Each researcher/project = new code base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Not just changes that need reviewing</a:t>
            </a:r>
          </a:p>
        </p:txBody>
      </p:sp>
    </p:spTree>
    <p:extLst>
      <p:ext uri="{BB962C8B-B14F-4D97-AF65-F5344CB8AC3E}">
        <p14:creationId xmlns:p14="http://schemas.microsoft.com/office/powerpoint/2010/main" val="35794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FE74-3E75-D09E-B287-8263312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DBEDCE-573F-6188-3177-EAF665C5EC3E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1D1847-839D-131A-21E8-BF1B1A18294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EE0F2-BEE8-3D40-B98B-306106AA0082}"/>
              </a:ext>
            </a:extLst>
          </p:cNvPr>
          <p:cNvSpPr txBox="1"/>
          <p:nvPr/>
        </p:nvSpPr>
        <p:spPr>
          <a:xfrm>
            <a:off x="3031813" y="1490008"/>
            <a:ext cx="61283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Do we need something less advanced and more suitable for academia?</a:t>
            </a:r>
          </a:p>
        </p:txBody>
      </p:sp>
    </p:spTree>
    <p:extLst>
      <p:ext uri="{BB962C8B-B14F-4D97-AF65-F5344CB8AC3E}">
        <p14:creationId xmlns:p14="http://schemas.microsoft.com/office/powerpoint/2010/main" val="303430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A910-4811-C5B1-E586-D48A3F89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F5F48B-99C9-3A1B-CED2-8DB7C884605C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E981A-3A99-66A9-78BF-6A30924CBB27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Oxford Code Review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72E351-3108-5CE0-4B2B-DD00054C5401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2ECF2F-AF82-1A72-CC96-2C7FA6E4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52" y="1726698"/>
            <a:ext cx="6021272" cy="4573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A538DB-5DE8-91C3-FAD9-C46549D0BC3B}"/>
              </a:ext>
            </a:extLst>
          </p:cNvPr>
          <p:cNvSpPr txBox="1"/>
          <p:nvPr/>
        </p:nvSpPr>
        <p:spPr>
          <a:xfrm>
            <a:off x="3647440" y="14035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https://github.com/OxfordCodeReviewNet/forum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27CBF-831E-511E-B370-B013CD2B7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F654AA-D9EF-E505-8F58-2D3A29BA347D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D994-80F4-B7D1-7069-3B3B9A798185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Barriers for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6CDD16-28C2-08AB-3583-FE65568C4926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BC2389-370A-80E8-E026-E0B0AA55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989" y="2718341"/>
            <a:ext cx="4139659" cy="41396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3038B1-F7E7-3E80-51DC-EB28C1A64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594" y="1733782"/>
            <a:ext cx="2946526" cy="2946526"/>
          </a:xfrm>
          <a:prstGeom prst="rect">
            <a:avLst/>
          </a:prstGeom>
        </p:spPr>
      </p:pic>
      <p:pic>
        <p:nvPicPr>
          <p:cNvPr id="23" name="Graphic 22" descr="Construction Barricade with solid fill">
            <a:extLst>
              <a:ext uri="{FF2B5EF4-FFF2-40B4-BE49-F238E27FC236}">
                <a16:creationId xmlns:a16="http://schemas.microsoft.com/office/drawing/2014/main" id="{2D01D827-8CEA-8BBC-9969-77F6CBD2F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9991" y="2340215"/>
            <a:ext cx="4116377" cy="41163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A7168D-785E-9953-0FDD-1DF3DA972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887" y="3494638"/>
            <a:ext cx="1820745" cy="760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57EF3B-11B0-6756-909F-E24D97BCCA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977" t="47954" r="51787" b="29830"/>
          <a:stretch/>
        </p:blipFill>
        <p:spPr>
          <a:xfrm>
            <a:off x="1203904" y="4121806"/>
            <a:ext cx="798155" cy="851365"/>
          </a:xfrm>
          <a:prstGeom prst="rect">
            <a:avLst/>
          </a:prstGeom>
        </p:spPr>
      </p:pic>
      <p:pic>
        <p:nvPicPr>
          <p:cNvPr id="29" name="Graphic 28" descr="Stopwatch with solid fill">
            <a:extLst>
              <a:ext uri="{FF2B5EF4-FFF2-40B4-BE49-F238E27FC236}">
                <a16:creationId xmlns:a16="http://schemas.microsoft.com/office/drawing/2014/main" id="{4C5A669F-E119-DC40-F75C-F6535873D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0344" y="3246254"/>
            <a:ext cx="1301234" cy="130123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5B410A-8942-0339-CCAB-CF795BD4D746}"/>
              </a:ext>
            </a:extLst>
          </p:cNvPr>
          <p:cNvGrpSpPr/>
          <p:nvPr/>
        </p:nvGrpSpPr>
        <p:grpSpPr>
          <a:xfrm>
            <a:off x="8619630" y="4706449"/>
            <a:ext cx="1304151" cy="1301233"/>
            <a:chOff x="8705337" y="2337476"/>
            <a:chExt cx="938099" cy="936000"/>
          </a:xfrm>
        </p:grpSpPr>
        <p:pic>
          <p:nvPicPr>
            <p:cNvPr id="31" name="Graphic 30" descr="Left Brain with solid fill">
              <a:extLst>
                <a:ext uri="{FF2B5EF4-FFF2-40B4-BE49-F238E27FC236}">
                  <a16:creationId xmlns:a16="http://schemas.microsoft.com/office/drawing/2014/main" id="{7A3685FC-A101-0FFF-1E24-69D35346D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r="48924"/>
            <a:stretch/>
          </p:blipFill>
          <p:spPr>
            <a:xfrm>
              <a:off x="8705337" y="2337476"/>
              <a:ext cx="478066" cy="936000"/>
            </a:xfrm>
            <a:prstGeom prst="rect">
              <a:avLst/>
            </a:prstGeom>
          </p:spPr>
        </p:pic>
        <p:pic>
          <p:nvPicPr>
            <p:cNvPr id="32" name="Graphic 31" descr="Left Brain with solid fill">
              <a:extLst>
                <a:ext uri="{FF2B5EF4-FFF2-40B4-BE49-F238E27FC236}">
                  <a16:creationId xmlns:a16="http://schemas.microsoft.com/office/drawing/2014/main" id="{4D86D5F3-0956-352B-AE25-40D642694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r="48924"/>
            <a:stretch/>
          </p:blipFill>
          <p:spPr>
            <a:xfrm flipH="1">
              <a:off x="9165370" y="2337476"/>
              <a:ext cx="478066" cy="936000"/>
            </a:xfrm>
            <a:prstGeom prst="rect">
              <a:avLst/>
            </a:prstGeom>
          </p:spPr>
        </p:pic>
      </p:grpSp>
      <p:pic>
        <p:nvPicPr>
          <p:cNvPr id="34" name="Picture 33" descr="A logo with a cat&#10;&#10;Description automatically generated">
            <a:extLst>
              <a:ext uri="{FF2B5EF4-FFF2-40B4-BE49-F238E27FC236}">
                <a16:creationId xmlns:a16="http://schemas.microsoft.com/office/drawing/2014/main" id="{6DCDB005-B022-656F-D8AA-EC43A5C051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2043" y="4903535"/>
            <a:ext cx="1277048" cy="8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9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9A60C-8C28-94BD-9ADB-DB36B0D6A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BC275D-747E-D31B-E382-2841827EC057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0F184-6245-C070-F34D-6E28225783C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Barriers for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24E1C5-215F-F2D0-1F8A-3E1D5EC6E90F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4A09A-3BD1-C8F0-68D8-53A632E0C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989" y="2718341"/>
            <a:ext cx="4139659" cy="41396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7F4FEA-48CF-79B9-1B01-E94C4CF8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594" y="1733782"/>
            <a:ext cx="2946526" cy="29465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D835544-C3C5-6DBE-473E-B34F2D6F1FEE}"/>
              </a:ext>
            </a:extLst>
          </p:cNvPr>
          <p:cNvSpPr txBox="1"/>
          <p:nvPr/>
        </p:nvSpPr>
        <p:spPr>
          <a:xfrm>
            <a:off x="2869938" y="4788170"/>
            <a:ext cx="6571367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Reviewing the code is more important than the tools used to review</a:t>
            </a:r>
          </a:p>
        </p:txBody>
      </p:sp>
    </p:spTree>
    <p:extLst>
      <p:ext uri="{BB962C8B-B14F-4D97-AF65-F5344CB8AC3E}">
        <p14:creationId xmlns:p14="http://schemas.microsoft.com/office/powerpoint/2010/main" val="52759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BEE82-B59D-7504-1193-A9087940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B79A50-206A-58D2-AA5E-0A066EA95207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4166E-9D70-384C-C1CA-959736F633CE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Personal experience of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FD6711-9256-12B3-5720-4081203CCFF7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0D82E-2388-C46B-F535-FDA8B38E2FBB}"/>
              </a:ext>
            </a:extLst>
          </p:cNvPr>
          <p:cNvSpPr txBox="1"/>
          <p:nvPr/>
        </p:nvSpPr>
        <p:spPr>
          <a:xfrm>
            <a:off x="1648047" y="1951895"/>
            <a:ext cx="960120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Didn’t use pull requests or GitHub issues...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My code was on a shared GitHub repository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New coding language to me -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nextflow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My colleague looked at the script I was working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We had regular meetings where I would walkthrough/explain the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Restructured logic of code execution, learnt new functions, etc.</a:t>
            </a:r>
          </a:p>
        </p:txBody>
      </p:sp>
    </p:spTree>
    <p:extLst>
      <p:ext uri="{BB962C8B-B14F-4D97-AF65-F5344CB8AC3E}">
        <p14:creationId xmlns:p14="http://schemas.microsoft.com/office/powerpoint/2010/main" val="241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92524-F408-4C7A-7484-1BAD8CE4F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62D879-7109-894E-6749-025DB26A5DEC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90A92-88CA-5ECA-5047-BF008720415F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Summary so far...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1D1551-EFC8-1545-D1AA-7A87210D88C1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A7C37-F967-0D46-02F4-637681E982FB}"/>
              </a:ext>
            </a:extLst>
          </p:cNvPr>
          <p:cNvSpPr txBox="1"/>
          <p:nvPr/>
        </p:nvSpPr>
        <p:spPr>
          <a:xfrm>
            <a:off x="1215617" y="2105164"/>
            <a:ext cx="9920601" cy="261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Tools for code review balanced with reducing barriers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Next...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Explain how a code review is done (role of author &amp; reviewer)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Things to look for in code when reviewing (checklist)</a:t>
            </a:r>
          </a:p>
        </p:txBody>
      </p:sp>
    </p:spTree>
    <p:extLst>
      <p:ext uri="{BB962C8B-B14F-4D97-AF65-F5344CB8AC3E}">
        <p14:creationId xmlns:p14="http://schemas.microsoft.com/office/powerpoint/2010/main" val="191983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92D1-B1EF-E721-8A33-279A3865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6CA58E1-89D3-6A89-6F7F-0BFE30691F23}"/>
              </a:ext>
            </a:extLst>
          </p:cNvPr>
          <p:cNvSpPr/>
          <p:nvPr/>
        </p:nvSpPr>
        <p:spPr>
          <a:xfrm>
            <a:off x="484926" y="1420839"/>
            <a:ext cx="11300406" cy="440927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73269-A6F6-D4B2-58BB-5F07537625A5}"/>
              </a:ext>
            </a:extLst>
          </p:cNvPr>
          <p:cNvSpPr/>
          <p:nvPr/>
        </p:nvSpPr>
        <p:spPr>
          <a:xfrm>
            <a:off x="484926" y="1855935"/>
            <a:ext cx="11300406" cy="433736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6C5A65-3691-8A2A-B078-31701F143AF2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4C303-8029-D440-FF71-A7A74073F3B1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Overview - How to do a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026ADE-36B7-E37E-AF4D-A6BFCA58CF3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45B5D4-AF6B-E3B3-7843-66A2F05B1ACB}"/>
              </a:ext>
            </a:extLst>
          </p:cNvPr>
          <p:cNvSpPr/>
          <p:nvPr/>
        </p:nvSpPr>
        <p:spPr>
          <a:xfrm>
            <a:off x="964765" y="2597507"/>
            <a:ext cx="2029166" cy="831493"/>
          </a:xfrm>
          <a:prstGeom prst="roundRect">
            <a:avLst/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Prepare 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3D61B3-D906-E759-5E24-ACBFBEA19731}"/>
              </a:ext>
            </a:extLst>
          </p:cNvPr>
          <p:cNvSpPr/>
          <p:nvPr/>
        </p:nvSpPr>
        <p:spPr>
          <a:xfrm>
            <a:off x="964765" y="3748839"/>
            <a:ext cx="2029166" cy="831493"/>
          </a:xfrm>
          <a:prstGeom prst="roundRect">
            <a:avLst/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reviewer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C7C36B-F97B-76F8-9F84-7FE745338C1C}"/>
              </a:ext>
            </a:extLst>
          </p:cNvPr>
          <p:cNvSpPr/>
          <p:nvPr/>
        </p:nvSpPr>
        <p:spPr>
          <a:xfrm>
            <a:off x="5843751" y="2597507"/>
            <a:ext cx="2673713" cy="211295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Initial meeting?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E9D552-5D31-8CF4-4A94-7F64E90571AF}"/>
              </a:ext>
            </a:extLst>
          </p:cNvPr>
          <p:cNvSpPr/>
          <p:nvPr/>
        </p:nvSpPr>
        <p:spPr>
          <a:xfrm>
            <a:off x="9219778" y="3070696"/>
            <a:ext cx="2099733" cy="848607"/>
          </a:xfrm>
          <a:prstGeom prst="roundRect">
            <a:avLst/>
          </a:prstGeom>
          <a:solidFill>
            <a:srgbClr val="E9FEE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Review code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57FF3D-59AC-6C63-A360-68511BD80F21}"/>
              </a:ext>
            </a:extLst>
          </p:cNvPr>
          <p:cNvSpPr/>
          <p:nvPr/>
        </p:nvSpPr>
        <p:spPr>
          <a:xfrm>
            <a:off x="9225447" y="4278156"/>
            <a:ext cx="2099733" cy="855572"/>
          </a:xfrm>
          <a:prstGeom prst="roundRect">
            <a:avLst/>
          </a:prstGeom>
          <a:solidFill>
            <a:srgbClr val="E9FEE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Provide feedback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17FE2C-770B-683D-AA5B-855F2FB492FD}"/>
              </a:ext>
            </a:extLst>
          </p:cNvPr>
          <p:cNvSpPr/>
          <p:nvPr/>
        </p:nvSpPr>
        <p:spPr>
          <a:xfrm>
            <a:off x="9231067" y="5470720"/>
            <a:ext cx="2099733" cy="855572"/>
          </a:xfrm>
          <a:prstGeom prst="roundRect">
            <a:avLst/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Improvements &amp; follow 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B5CE9-9F94-6A5F-B88D-550F41CC1932}"/>
              </a:ext>
            </a:extLst>
          </p:cNvPr>
          <p:cNvSpPr txBox="1"/>
          <p:nvPr/>
        </p:nvSpPr>
        <p:spPr>
          <a:xfrm>
            <a:off x="572678" y="1358660"/>
            <a:ext cx="35012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author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4B440-4583-337B-E766-C0836D428A3B}"/>
              </a:ext>
            </a:extLst>
          </p:cNvPr>
          <p:cNvCxnSpPr>
            <a:cxnSpLocks/>
          </p:cNvCxnSpPr>
          <p:nvPr/>
        </p:nvCxnSpPr>
        <p:spPr>
          <a:xfrm flipV="1">
            <a:off x="1979348" y="3560001"/>
            <a:ext cx="1418608" cy="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AF45ED-2675-8AF4-F044-8A41D6617668}"/>
              </a:ext>
            </a:extLst>
          </p:cNvPr>
          <p:cNvCxnSpPr/>
          <p:nvPr/>
        </p:nvCxnSpPr>
        <p:spPr>
          <a:xfrm>
            <a:off x="8528753" y="3498601"/>
            <a:ext cx="6910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91FCE8-876E-4612-3FB9-A42A2AFF8E1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269645" y="3919303"/>
            <a:ext cx="5669" cy="3588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ED888A-45E1-280A-E1FE-42A3A8607D5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0275314" y="5133728"/>
            <a:ext cx="5620" cy="3369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85ED6E-1B97-59C0-9C15-FC93E50AB4B1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1979348" y="3429000"/>
            <a:ext cx="0" cy="3198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0C860C2-19EF-C0D6-4E54-DEE494DF09BD}"/>
              </a:ext>
            </a:extLst>
          </p:cNvPr>
          <p:cNvSpPr/>
          <p:nvPr/>
        </p:nvSpPr>
        <p:spPr>
          <a:xfrm>
            <a:off x="3404258" y="3121959"/>
            <a:ext cx="2029166" cy="831493"/>
          </a:xfrm>
          <a:prstGeom prst="roundRect">
            <a:avLst/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Send code to reviewer</a:t>
            </a:r>
          </a:p>
        </p:txBody>
      </p:sp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95D32B2D-DDDC-4582-ED36-39F7A964A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035" y="3919303"/>
            <a:ext cx="569846" cy="569846"/>
          </a:xfrm>
          <a:prstGeom prst="rect">
            <a:avLst/>
          </a:prstGeom>
        </p:spPr>
      </p:pic>
      <p:pic>
        <p:nvPicPr>
          <p:cNvPr id="22" name="Picture 21" descr="A logo with a cat&#10;&#10;Description automatically generated">
            <a:extLst>
              <a:ext uri="{FF2B5EF4-FFF2-40B4-BE49-F238E27FC236}">
                <a16:creationId xmlns:a16="http://schemas.microsoft.com/office/drawing/2014/main" id="{A715A7E3-8953-3662-8BD7-2B44D7D32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930" y="3988795"/>
            <a:ext cx="673734" cy="4491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E10127-C586-4FD7-643E-6358D5D6980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433424" y="3537706"/>
            <a:ext cx="4225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2EBDD4-3DD1-9249-0B37-A3AE3F8D52FF}"/>
              </a:ext>
            </a:extLst>
          </p:cNvPr>
          <p:cNvSpPr txBox="1"/>
          <p:nvPr/>
        </p:nvSpPr>
        <p:spPr>
          <a:xfrm>
            <a:off x="5838077" y="3276343"/>
            <a:ext cx="267371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Walk-through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Agree on expectations &amp; objectives</a:t>
            </a:r>
          </a:p>
          <a:p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4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1" grpId="0" animBg="1"/>
      <p:bldP spid="12" grpId="0" animBg="1"/>
      <p:bldP spid="13" grpId="0" animBg="1"/>
      <p:bldP spid="20" grpId="0" animBg="1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E1BFC-16F6-5D60-9F98-20BF0EA4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85F1FC-3BE4-8CC1-AD22-B9005C5837DD}"/>
              </a:ext>
            </a:extLst>
          </p:cNvPr>
          <p:cNvSpPr/>
          <p:nvPr/>
        </p:nvSpPr>
        <p:spPr>
          <a:xfrm>
            <a:off x="495086" y="1406493"/>
            <a:ext cx="11300406" cy="455274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E86C9C-5466-5978-5828-D2B0F0BE7CF4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3ABA1-61F2-D627-9137-240C504281C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Preparing code for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CE6303-385E-B3B2-9B27-92AB8A2F6C5B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C72656-40E3-E7D8-0830-D1804B989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805" y="2098428"/>
            <a:ext cx="10515145" cy="34576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Identify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50 to 200 lines </a:t>
            </a:r>
            <a:r>
              <a:rPr lang="en-US" sz="2400" dirty="0"/>
              <a:t>of code you want reviewed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Make it easy to review: include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comments and documentation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Decide the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focus of the review </a:t>
            </a:r>
            <a:r>
              <a:rPr lang="en-US" sz="2400" dirty="0"/>
              <a:t>in advance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Ask for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specific feedback </a:t>
            </a:r>
            <a:r>
              <a:rPr lang="en-US" sz="2400" dirty="0"/>
              <a:t>if needed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Be prepared to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walk through your code </a:t>
            </a:r>
            <a:r>
              <a:rPr lang="en-US" sz="2400" dirty="0"/>
              <a:t>in the logical order of execution</a:t>
            </a:r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4F4B6A-BE04-43C5-9380-DB39FA7E6FF3}"/>
              </a:ext>
            </a:extLst>
          </p:cNvPr>
          <p:cNvSpPr txBox="1"/>
          <p:nvPr/>
        </p:nvSpPr>
        <p:spPr>
          <a:xfrm>
            <a:off x="572678" y="1358660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author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5FAF1-8D1D-3EA0-6069-EBE92407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42" y="2820734"/>
            <a:ext cx="3680613" cy="24492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EA018-E8CD-8819-33F9-5F866FF73B74}"/>
              </a:ext>
            </a:extLst>
          </p:cNvPr>
          <p:cNvGrpSpPr/>
          <p:nvPr/>
        </p:nvGrpSpPr>
        <p:grpSpPr>
          <a:xfrm>
            <a:off x="4773359" y="3582998"/>
            <a:ext cx="2645281" cy="1482361"/>
            <a:chOff x="10953077" y="5774650"/>
            <a:chExt cx="2645281" cy="1482361"/>
          </a:xfrm>
        </p:grpSpPr>
        <p:pic>
          <p:nvPicPr>
            <p:cNvPr id="9" name="Graphic 8" descr="Paper with solid fill">
              <a:extLst>
                <a:ext uri="{FF2B5EF4-FFF2-40B4-BE49-F238E27FC236}">
                  <a16:creationId xmlns:a16="http://schemas.microsoft.com/office/drawing/2014/main" id="{4C72FA64-6D1C-CBC7-8218-76DCB7A0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3077" y="5774650"/>
              <a:ext cx="1459183" cy="1459183"/>
            </a:xfrm>
            <a:prstGeom prst="rect">
              <a:avLst/>
            </a:prstGeom>
          </p:spPr>
        </p:pic>
        <p:pic>
          <p:nvPicPr>
            <p:cNvPr id="10" name="Graphic 9" descr="Paper with solid fill">
              <a:extLst>
                <a:ext uri="{FF2B5EF4-FFF2-40B4-BE49-F238E27FC236}">
                  <a16:creationId xmlns:a16="http://schemas.microsoft.com/office/drawing/2014/main" id="{022FA0CB-A841-D94D-81E1-8DA7BDC9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139175" y="5797828"/>
              <a:ext cx="1459183" cy="14591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7569D-03BE-1690-8A6F-28A89E60A7A6}"/>
                </a:ext>
              </a:extLst>
            </p:cNvPr>
            <p:cNvSpPr txBox="1"/>
            <p:nvPr/>
          </p:nvSpPr>
          <p:spPr>
            <a:xfrm>
              <a:off x="11240078" y="6404308"/>
              <a:ext cx="8851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README.md</a:t>
              </a:r>
              <a:endPara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F9A82D-41E9-5CCD-4A8C-BD48B106D950}"/>
                </a:ext>
              </a:extLst>
            </p:cNvPr>
            <p:cNvSpPr txBox="1"/>
            <p:nvPr/>
          </p:nvSpPr>
          <p:spPr>
            <a:xfrm>
              <a:off x="12491098" y="637852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# -----------</a:t>
              </a:r>
            </a:p>
            <a:p>
              <a: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# -----------</a:t>
              </a:r>
            </a:p>
            <a:p>
              <a: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# -----------</a:t>
              </a:r>
            </a:p>
            <a:p>
              <a: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# -----------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6714DC-67D0-B8B5-7C98-F0FE023DF1EE}"/>
              </a:ext>
            </a:extLst>
          </p:cNvPr>
          <p:cNvGrpSpPr/>
          <p:nvPr/>
        </p:nvGrpSpPr>
        <p:grpSpPr>
          <a:xfrm>
            <a:off x="7937938" y="3519063"/>
            <a:ext cx="1326990" cy="1326990"/>
            <a:chOff x="9467097" y="5831159"/>
            <a:chExt cx="1326990" cy="1326990"/>
          </a:xfrm>
        </p:grpSpPr>
        <p:pic>
          <p:nvPicPr>
            <p:cNvPr id="15" name="Graphic 14" descr="Magnifying glass with solid fill">
              <a:extLst>
                <a:ext uri="{FF2B5EF4-FFF2-40B4-BE49-F238E27FC236}">
                  <a16:creationId xmlns:a16="http://schemas.microsoft.com/office/drawing/2014/main" id="{B8734D97-989F-6DCB-DAA6-5334A527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67097" y="5831159"/>
              <a:ext cx="1326990" cy="13269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EF11A-0B39-722D-F80D-89D4CADECE63}"/>
                </a:ext>
              </a:extLst>
            </p:cNvPr>
            <p:cNvSpPr txBox="1"/>
            <p:nvPr/>
          </p:nvSpPr>
          <p:spPr>
            <a:xfrm>
              <a:off x="9707803" y="6155908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&lt;/&gt;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3AAC2E-EC3E-4FD4-9E99-9732DF2A2E88}"/>
              </a:ext>
            </a:extLst>
          </p:cNvPr>
          <p:cNvGrpSpPr/>
          <p:nvPr/>
        </p:nvGrpSpPr>
        <p:grpSpPr>
          <a:xfrm>
            <a:off x="5179082" y="5059313"/>
            <a:ext cx="1910047" cy="1239823"/>
            <a:chOff x="6775534" y="5630042"/>
            <a:chExt cx="1910047" cy="1239823"/>
          </a:xfrm>
        </p:grpSpPr>
        <p:pic>
          <p:nvPicPr>
            <p:cNvPr id="19" name="Graphic 18" descr="Walk with solid fill">
              <a:extLst>
                <a:ext uri="{FF2B5EF4-FFF2-40B4-BE49-F238E27FC236}">
                  <a16:creationId xmlns:a16="http://schemas.microsoft.com/office/drawing/2014/main" id="{9CDB1997-2E41-CE64-8119-C88E0EA32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66599" y="5630042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2ACCEB-1E20-8740-367C-2161B81B91AC}"/>
                </a:ext>
              </a:extLst>
            </p:cNvPr>
            <p:cNvSpPr txBox="1"/>
            <p:nvPr/>
          </p:nvSpPr>
          <p:spPr>
            <a:xfrm>
              <a:off x="6775534" y="6383786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&lt;/&gt;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72CD6D-9C97-D16C-4D2A-659AD9896A44}"/>
                </a:ext>
              </a:extLst>
            </p:cNvPr>
            <p:cNvSpPr txBox="1"/>
            <p:nvPr/>
          </p:nvSpPr>
          <p:spPr>
            <a:xfrm>
              <a:off x="7473452" y="6396335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&lt;/&gt;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CE7D90-89BF-9917-5F48-755093F2BC52}"/>
                </a:ext>
              </a:extLst>
            </p:cNvPr>
            <p:cNvSpPr txBox="1"/>
            <p:nvPr/>
          </p:nvSpPr>
          <p:spPr>
            <a:xfrm>
              <a:off x="8066501" y="6408200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&lt;/&gt;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95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2AEE2-28BF-174E-6D64-1FF0757C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625F9C-F576-815D-945B-A7359AB56663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60227-EC76-2BB1-A4A0-61CF64B43780}"/>
              </a:ext>
            </a:extLst>
          </p:cNvPr>
          <p:cNvSpPr txBox="1"/>
          <p:nvPr/>
        </p:nvSpPr>
        <p:spPr>
          <a:xfrm>
            <a:off x="2424514" y="558060"/>
            <a:ext cx="6806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Workshop Expectations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800D46-DAA2-440C-E8F4-B6AB4C9FB936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FCB6367-EA57-7665-D88F-67C4CF282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961726"/>
              </p:ext>
            </p:extLst>
          </p:nvPr>
        </p:nvGraphicFramePr>
        <p:xfrm>
          <a:off x="2091622" y="1619889"/>
          <a:ext cx="8128000" cy="46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9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FF611-ABF8-0280-0E63-1F3545EF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704EDB-17F9-5DE2-15DB-68EF3E3495D6}"/>
              </a:ext>
            </a:extLst>
          </p:cNvPr>
          <p:cNvSpPr/>
          <p:nvPr/>
        </p:nvSpPr>
        <p:spPr>
          <a:xfrm>
            <a:off x="495086" y="1406493"/>
            <a:ext cx="11300406" cy="455274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5BD021-0DA7-4D03-CAE3-D72488E22ACB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D61B4-6625-5057-9530-11CD0F171BA0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Finding a reviewer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1A2B55-A26C-1837-ECE2-9B5AFCB88E71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48DF2-0A80-4283-F93C-50B2465FC5D1}"/>
              </a:ext>
            </a:extLst>
          </p:cNvPr>
          <p:cNvSpPr txBox="1"/>
          <p:nvPr/>
        </p:nvSpPr>
        <p:spPr>
          <a:xfrm>
            <a:off x="2522639" y="2412703"/>
            <a:ext cx="76780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Any researcher that codes is a good candidate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Any coding experience is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Colleagues in your research group, </a:t>
            </a:r>
          </a:p>
          <a:p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		collaborators, </a:t>
            </a:r>
          </a:p>
          <a:p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			mentors,</a:t>
            </a:r>
          </a:p>
          <a:p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				students...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AC5A1-7153-831A-52D1-AA61937510DA}"/>
              </a:ext>
            </a:extLst>
          </p:cNvPr>
          <p:cNvSpPr txBox="1"/>
          <p:nvPr/>
        </p:nvSpPr>
        <p:spPr>
          <a:xfrm>
            <a:off x="572678" y="1358660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author</a:t>
            </a:r>
          </a:p>
        </p:txBody>
      </p:sp>
    </p:spTree>
    <p:extLst>
      <p:ext uri="{BB962C8B-B14F-4D97-AF65-F5344CB8AC3E}">
        <p14:creationId xmlns:p14="http://schemas.microsoft.com/office/powerpoint/2010/main" val="332382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3EA9-B9C5-38F9-026D-62D2B2E4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3C52DA-92E1-C9E6-398C-663AB0782D23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7618FD-4D87-5B05-3ACA-AC2D4E4F0318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221C4-3CA7-0E0C-6A7D-75E11BA56BB1}"/>
              </a:ext>
            </a:extLst>
          </p:cNvPr>
          <p:cNvSpPr/>
          <p:nvPr/>
        </p:nvSpPr>
        <p:spPr>
          <a:xfrm>
            <a:off x="515406" y="1406493"/>
            <a:ext cx="11300406" cy="455274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AE611-E61A-D2CD-D949-B0736AAC15BA}"/>
              </a:ext>
            </a:extLst>
          </p:cNvPr>
          <p:cNvSpPr txBox="1"/>
          <p:nvPr/>
        </p:nvSpPr>
        <p:spPr>
          <a:xfrm>
            <a:off x="572678" y="1358660"/>
            <a:ext cx="34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3BB2-76EC-C9BA-22A7-EBE861B85157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How to do a code review</a:t>
            </a:r>
          </a:p>
        </p:txBody>
      </p:sp>
    </p:spTree>
    <p:extLst>
      <p:ext uri="{BB962C8B-B14F-4D97-AF65-F5344CB8AC3E}">
        <p14:creationId xmlns:p14="http://schemas.microsoft.com/office/powerpoint/2010/main" val="188140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94D75-3250-2535-D557-9E6AED6A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E2E47F-FC44-F15F-DDAB-9E2AC7A701DE}"/>
              </a:ext>
            </a:extLst>
          </p:cNvPr>
          <p:cNvSpPr/>
          <p:nvPr/>
        </p:nvSpPr>
        <p:spPr>
          <a:xfrm>
            <a:off x="515406" y="1406493"/>
            <a:ext cx="11300406" cy="455274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48FB1F-7D95-69D6-421B-8FF1C0103D39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ECE90-E183-2A93-BB64-C552330C7B4E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How to do a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277005-FDB7-ED18-27A4-863B192733BB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0147E-A711-7F28-B9DF-E2F6749ED64B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938D5-7DD0-5ADE-9D6B-748D9C48E68A}"/>
              </a:ext>
            </a:extLst>
          </p:cNvPr>
          <p:cNvSpPr txBox="1"/>
          <p:nvPr/>
        </p:nvSpPr>
        <p:spPr>
          <a:xfrm>
            <a:off x="572678" y="1358660"/>
            <a:ext cx="34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pic>
        <p:nvPicPr>
          <p:cNvPr id="10" name="Graphic 9" descr="Questions with solid fill">
            <a:extLst>
              <a:ext uri="{FF2B5EF4-FFF2-40B4-BE49-F238E27FC236}">
                <a16:creationId xmlns:a16="http://schemas.microsoft.com/office/drawing/2014/main" id="{B346CF6F-8FC1-6844-797F-D2D36B317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821" y="2684426"/>
            <a:ext cx="2212132" cy="2212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C45040-52D7-1B75-22F4-27F38AC5A17D}"/>
              </a:ext>
            </a:extLst>
          </p:cNvPr>
          <p:cNvSpPr txBox="1"/>
          <p:nvPr/>
        </p:nvSpPr>
        <p:spPr>
          <a:xfrm>
            <a:off x="4504124" y="2531666"/>
            <a:ext cx="683246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Simply ask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Get the code author to explain their code in detail.. </a:t>
            </a:r>
          </a:p>
          <a:p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“Can you help me understand what this line of code does?”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Leads to them finding bugs &amp; areas of improvements themselves</a:t>
            </a:r>
          </a:p>
        </p:txBody>
      </p:sp>
    </p:spTree>
    <p:extLst>
      <p:ext uri="{BB962C8B-B14F-4D97-AF65-F5344CB8AC3E}">
        <p14:creationId xmlns:p14="http://schemas.microsoft.com/office/powerpoint/2010/main" val="18397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572F2-C5F2-A5EB-74F7-6196165F3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DF1685-B686-3C0D-CC8C-14A53E0051F2}"/>
              </a:ext>
            </a:extLst>
          </p:cNvPr>
          <p:cNvSpPr/>
          <p:nvPr/>
        </p:nvSpPr>
        <p:spPr>
          <a:xfrm>
            <a:off x="515406" y="1406493"/>
            <a:ext cx="11300406" cy="455274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1BF883-47D5-F8A3-B54F-BF5F7BC3E260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FCC49-75DE-74D8-46E1-7AEC97F6540F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How to do a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DFF3E8-3AA3-6751-2C7F-99C7B26340D2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309A2-D5BD-C8D3-12BE-37CC80C780DA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34B9B-A84E-9D39-EAE4-DA6591E74355}"/>
              </a:ext>
            </a:extLst>
          </p:cNvPr>
          <p:cNvSpPr txBox="1"/>
          <p:nvPr/>
        </p:nvSpPr>
        <p:spPr>
          <a:xfrm>
            <a:off x="572678" y="1358660"/>
            <a:ext cx="34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E409-84A0-9510-DF88-0C833C501925}"/>
              </a:ext>
            </a:extLst>
          </p:cNvPr>
          <p:cNvSpPr txBox="1"/>
          <p:nvPr/>
        </p:nvSpPr>
        <p:spPr>
          <a:xfrm>
            <a:off x="4504124" y="2531666"/>
            <a:ext cx="683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Check code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Does the code do what is expected?</a:t>
            </a:r>
          </a:p>
        </p:txBody>
      </p:sp>
      <p:pic>
        <p:nvPicPr>
          <p:cNvPr id="2" name="Graphic 1" descr="Magnifying glass with solid fill">
            <a:extLst>
              <a:ext uri="{FF2B5EF4-FFF2-40B4-BE49-F238E27FC236}">
                <a16:creationId xmlns:a16="http://schemas.microsoft.com/office/drawing/2014/main" id="{E9B96CCB-DAAA-B4BE-2F48-271E90C67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399" y="2983143"/>
            <a:ext cx="1845833" cy="1845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C4180-3036-0FD2-4791-960EE12D5973}"/>
              </a:ext>
            </a:extLst>
          </p:cNvPr>
          <p:cNvSpPr txBox="1"/>
          <p:nvPr/>
        </p:nvSpPr>
        <p:spPr>
          <a:xfrm>
            <a:off x="2319566" y="3408829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5D0C3"/>
                </a:solidFill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42526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C4994-7B2A-DC0C-A42E-230426C4D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D1038C-983A-3587-70E0-FC8BCC9175AB}"/>
              </a:ext>
            </a:extLst>
          </p:cNvPr>
          <p:cNvSpPr/>
          <p:nvPr/>
        </p:nvSpPr>
        <p:spPr>
          <a:xfrm>
            <a:off x="515406" y="1406493"/>
            <a:ext cx="11300406" cy="455274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B03A10-793B-6C56-35A0-07331764BA06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BCB8F-CF63-7BB0-BE7B-0B993EA4D694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How to do a code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04BBD4-CF80-6A76-862B-31CE4260E7B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F4CD3-F7C7-5FC8-B1BA-71F8C76547BE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CCBDC-4454-BB00-1DFF-6B850E926A9F}"/>
              </a:ext>
            </a:extLst>
          </p:cNvPr>
          <p:cNvSpPr txBox="1"/>
          <p:nvPr/>
        </p:nvSpPr>
        <p:spPr>
          <a:xfrm>
            <a:off x="572678" y="1358660"/>
            <a:ext cx="34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Role of code reviewer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FB0ED-0682-A172-664F-BF00A88E1EDC}"/>
              </a:ext>
            </a:extLst>
          </p:cNvPr>
          <p:cNvSpPr txBox="1"/>
          <p:nvPr/>
        </p:nvSpPr>
        <p:spPr>
          <a:xfrm>
            <a:off x="4996128" y="2825220"/>
            <a:ext cx="4659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Be kind, give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personal opinions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rather than imperative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9FE7C-D999-9835-1830-E2B944F0C986}"/>
              </a:ext>
            </a:extLst>
          </p:cNvPr>
          <p:cNvSpPr txBox="1"/>
          <p:nvPr/>
        </p:nvSpPr>
        <p:spPr>
          <a:xfrm>
            <a:off x="4188542" y="411506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“I think this function’s name could be improved” </a:t>
            </a:r>
          </a:p>
          <a:p>
            <a:pPr marL="0" indent="0" algn="ctr">
              <a:buNone/>
            </a:pPr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 </a:t>
            </a:r>
          </a:p>
          <a:p>
            <a:pPr marL="0" indent="0" algn="ctr">
              <a:buNone/>
            </a:pPr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“You should rename this function”</a:t>
            </a:r>
          </a:p>
        </p:txBody>
      </p:sp>
      <p:pic>
        <p:nvPicPr>
          <p:cNvPr id="16" name="Graphic 15" descr="Care with solid fill">
            <a:extLst>
              <a:ext uri="{FF2B5EF4-FFF2-40B4-BE49-F238E27FC236}">
                <a16:creationId xmlns:a16="http://schemas.microsoft.com/office/drawing/2014/main" id="{A32FC665-149F-4568-F91E-A92A99706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3840" y="3279150"/>
            <a:ext cx="1208158" cy="12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91C9-45ED-E4B6-7D4A-BB2757876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187C60-D422-D06B-D7C5-6ABFFAFA5439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590A96-5516-8428-5197-E7D6105ED76C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D2B2F-4F30-DC0A-5621-F06B9DF9434C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Variable names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0C4307-0DFF-89A8-F122-670ECBBCCC01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B7C53-5F99-0562-DA51-74AD614A3423}"/>
              </a:ext>
            </a:extLst>
          </p:cNvPr>
          <p:cNvSpPr txBox="1"/>
          <p:nvPr/>
        </p:nvSpPr>
        <p:spPr>
          <a:xfrm>
            <a:off x="620186" y="1724810"/>
            <a:ext cx="5632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descriptive names that convey intent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9D2E0-DF02-497A-C734-020A454E7C88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9A662B-AC4D-5C5A-C380-3F94A54C151C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(1/13)</a:t>
            </a:r>
          </a:p>
        </p:txBody>
      </p:sp>
      <p:pic>
        <p:nvPicPr>
          <p:cNvPr id="20" name="Graphic 19" descr="Thumbs up sign with solid fill">
            <a:extLst>
              <a:ext uri="{FF2B5EF4-FFF2-40B4-BE49-F238E27FC236}">
                <a16:creationId xmlns:a16="http://schemas.microsoft.com/office/drawing/2014/main" id="{242CC7CB-1306-208A-CF9C-F6274558F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927" y="4537108"/>
            <a:ext cx="914400" cy="914400"/>
          </a:xfrm>
          <a:prstGeom prst="rect">
            <a:avLst/>
          </a:prstGeom>
        </p:spPr>
      </p:pic>
      <p:pic>
        <p:nvPicPr>
          <p:cNvPr id="22" name="Graphic 21" descr="Thumbs Down with solid fill">
            <a:extLst>
              <a:ext uri="{FF2B5EF4-FFF2-40B4-BE49-F238E27FC236}">
                <a16:creationId xmlns:a16="http://schemas.microsoft.com/office/drawing/2014/main" id="{C24A122B-24E4-C30E-F94F-E5C586147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9906" y="2887894"/>
            <a:ext cx="914400" cy="914400"/>
          </a:xfrm>
          <a:prstGeom prst="rect">
            <a:avLst/>
          </a:prstGeom>
        </p:spPr>
      </p:pic>
      <p:pic>
        <p:nvPicPr>
          <p:cNvPr id="8" name="Picture 7" descr="A close up of a word&#10;&#10;AI-generated content may be incorrect.">
            <a:extLst>
              <a:ext uri="{FF2B5EF4-FFF2-40B4-BE49-F238E27FC236}">
                <a16:creationId xmlns:a16="http://schemas.microsoft.com/office/drawing/2014/main" id="{F36A490D-0D19-5046-B8CF-2BE5B1CD6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051" y="2951041"/>
            <a:ext cx="4029869" cy="819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1662A1-2121-B54A-D427-B10FBEC5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051" y="4702208"/>
            <a:ext cx="6883400" cy="749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77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7AA3F-18E1-7BC1-E14E-EC740FD36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5FF3AD-2DBC-8891-7B27-B0EA3E618B07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90158-F16E-BD51-4E81-B649184989B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EB629-C357-ED5B-BE5D-D248B66E32C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Hard coded values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B4A721-1EE4-9282-99FA-DAF9075F8540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E93912-5784-E8C7-2307-F101EF9DDB02}"/>
              </a:ext>
            </a:extLst>
          </p:cNvPr>
          <p:cNvSpPr txBox="1"/>
          <p:nvPr/>
        </p:nvSpPr>
        <p:spPr>
          <a:xfrm>
            <a:off x="620186" y="1724810"/>
            <a:ext cx="3349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Avoid “magic numbers”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8984C-79E7-81DF-ED1C-83EEB7EF857A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(2/13)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4918F-730C-EAF6-49CA-5D0A02CA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54" y="2929553"/>
            <a:ext cx="6438900" cy="40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48B7004E-B1D2-5C70-D42E-0CD195F2C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0992" y="3818514"/>
            <a:ext cx="914400" cy="9144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495FF9D9-E10F-B255-551F-0BC2AB8B0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992" y="273675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8F228-10AC-F092-3614-C139F8688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1554" y="4007966"/>
            <a:ext cx="7772400" cy="724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Graphic 16" descr="Thumbs up sign with solid fill">
            <a:extLst>
              <a:ext uri="{FF2B5EF4-FFF2-40B4-BE49-F238E27FC236}">
                <a16:creationId xmlns:a16="http://schemas.microsoft.com/office/drawing/2014/main" id="{33EFE516-4AF1-152F-D5CA-654556077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1561" y="5154820"/>
            <a:ext cx="914400" cy="914400"/>
          </a:xfrm>
          <a:prstGeom prst="rect">
            <a:avLst/>
          </a:prstGeom>
        </p:spPr>
      </p:pic>
      <p:pic>
        <p:nvPicPr>
          <p:cNvPr id="18" name="Graphic 17" descr="Thumbs up sign with solid fill">
            <a:extLst>
              <a:ext uri="{FF2B5EF4-FFF2-40B4-BE49-F238E27FC236}">
                <a16:creationId xmlns:a16="http://schemas.microsoft.com/office/drawing/2014/main" id="{9E2EDE88-8F85-AA22-416A-158279FCD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61" y="5154820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9D1796-51D8-62E7-0B24-8F79443C6D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1554" y="5375453"/>
            <a:ext cx="7772400" cy="681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497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6AE3-66BB-AB2A-17A7-E7B5B8C7C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4FB55A-E566-AA8C-68BC-89387802A8A0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A6BCB4-48F2-70A5-097F-4145E278567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E32A2-C5D1-127C-AFA7-36550521F2F1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Duplicated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DD1D3E-7E46-E626-C22D-86C262AD6D92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CA2CE-2A92-70DD-3322-61CBDAFD5C2C}"/>
              </a:ext>
            </a:extLst>
          </p:cNvPr>
          <p:cNvSpPr txBox="1"/>
          <p:nvPr/>
        </p:nvSpPr>
        <p:spPr>
          <a:xfrm>
            <a:off x="620186" y="1724810"/>
            <a:ext cx="375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Don’t repeat yourself (DRY)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141D1-E147-88F8-E279-447DB2920420}"/>
              </a:ext>
            </a:extLst>
          </p:cNvPr>
          <p:cNvSpPr txBox="1"/>
          <p:nvPr/>
        </p:nvSpPr>
        <p:spPr>
          <a:xfrm>
            <a:off x="469557" y="6532228"/>
            <a:ext cx="7130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CC-BY: 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DeBruine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, Lisa (2022) Intro to Code Review. </a:t>
            </a:r>
            <a:r>
              <a:rPr lang="en-GB" sz="1100" b="0" i="1" u="sng" dirty="0">
                <a:effectLst/>
                <a:latin typeface="-apple-system"/>
                <a:hlinkClick r:id="rId3"/>
              </a:rPr>
              <a:t>https://debruine.github.io/code-review/</a:t>
            </a:r>
            <a:endParaRPr lang="en-US" sz="11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7B35B-6108-32F1-FD62-6686F6A3D604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(3/13)</a:t>
            </a:r>
          </a:p>
        </p:txBody>
      </p:sp>
      <p:pic>
        <p:nvPicPr>
          <p:cNvPr id="12" name="Picture 11" descr="A group of math equations&#10;&#10;AI-generated content may be incorrect.">
            <a:extLst>
              <a:ext uri="{FF2B5EF4-FFF2-40B4-BE49-F238E27FC236}">
                <a16:creationId xmlns:a16="http://schemas.microsoft.com/office/drawing/2014/main" id="{2EE11BA5-1695-B433-4D5D-A08511E3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778" y="2747357"/>
            <a:ext cx="6202136" cy="1289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1159306C-4481-1E6A-5D07-2C1230BB0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778" y="4296706"/>
            <a:ext cx="5998936" cy="1861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Graphic 14" descr="Thumbs up sign with solid fill">
            <a:extLst>
              <a:ext uri="{FF2B5EF4-FFF2-40B4-BE49-F238E27FC236}">
                <a16:creationId xmlns:a16="http://schemas.microsoft.com/office/drawing/2014/main" id="{495F8577-DA30-4F60-692E-B1C5297C7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5641" y="4555168"/>
            <a:ext cx="914400" cy="914400"/>
          </a:xfrm>
          <a:prstGeom prst="rect">
            <a:avLst/>
          </a:prstGeom>
        </p:spPr>
      </p:pic>
      <p:pic>
        <p:nvPicPr>
          <p:cNvPr id="16" name="Graphic 15" descr="Thumbs Down with solid fill">
            <a:extLst>
              <a:ext uri="{FF2B5EF4-FFF2-40B4-BE49-F238E27FC236}">
                <a16:creationId xmlns:a16="http://schemas.microsoft.com/office/drawing/2014/main" id="{63483E71-C8BE-CAC6-DD35-8B5EF5BDC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5641" y="28647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8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DB8-6C32-F9BA-80EF-529A6FF51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313480-951A-DB74-8DA5-70E3A0984901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5EBBCA-5BF3-4B07-3B46-2246F177E33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D3A8C-DDBE-57FA-B2AA-560DC737942C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Complex if else statements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5F1CA1-5BF7-6ACF-5332-F5AE6A03EB0E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59B7F-FE31-FB18-6E44-D7C48BDCFA82}"/>
              </a:ext>
            </a:extLst>
          </p:cNvPr>
          <p:cNvSpPr txBox="1"/>
          <p:nvPr/>
        </p:nvSpPr>
        <p:spPr>
          <a:xfrm>
            <a:off x="620186" y="1724810"/>
            <a:ext cx="771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Flatten nested conditional statements with guard clauses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0CBA7-4F11-BDB5-BACA-31C783270072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638DD-9170-BBFB-9F2E-7D560470BF9C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(4/13)</a:t>
            </a:r>
          </a:p>
        </p:txBody>
      </p:sp>
      <p:pic>
        <p:nvPicPr>
          <p:cNvPr id="14" name="Picture 13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BD128220-9949-FE8F-A9D3-33174559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3" y="2628107"/>
            <a:ext cx="4175579" cy="3519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number and symbols on a white background&#10;&#10;AI-generated content may be incorrect.">
            <a:extLst>
              <a:ext uri="{FF2B5EF4-FFF2-40B4-BE49-F238E27FC236}">
                <a16:creationId xmlns:a16="http://schemas.microsoft.com/office/drawing/2014/main" id="{5B383646-840B-00FF-0EE6-C8837B86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441" y="3609679"/>
            <a:ext cx="4786085" cy="1586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Graphic 16" descr="Thumbs up sign with solid fill">
            <a:extLst>
              <a:ext uri="{FF2B5EF4-FFF2-40B4-BE49-F238E27FC236}">
                <a16:creationId xmlns:a16="http://schemas.microsoft.com/office/drawing/2014/main" id="{BD2884D4-9E1E-E76C-8ED1-BDD71B020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283" y="2552452"/>
            <a:ext cx="914400" cy="914400"/>
          </a:xfrm>
          <a:prstGeom prst="rect">
            <a:avLst/>
          </a:prstGeom>
        </p:spPr>
      </p:pic>
      <p:pic>
        <p:nvPicPr>
          <p:cNvPr id="18" name="Graphic 17" descr="Thumbs Down with solid fill">
            <a:extLst>
              <a:ext uri="{FF2B5EF4-FFF2-40B4-BE49-F238E27FC236}">
                <a16:creationId xmlns:a16="http://schemas.microsoft.com/office/drawing/2014/main" id="{CC2C2122-6244-D297-1218-C78ADF063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185" y="3766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8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51C25-4CBB-8A33-AFC5-879207DB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8EBAFD-BC0A-572D-8F79-547D54C8F1BC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8F38D0-A58F-525F-08C5-FA712A972165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CBC32-1F51-0CB1-0E25-B061832B8867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Long functions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CFEEC11-9D6F-25A3-2ABA-F8BB61AE0598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D62DB-EA7D-AC56-4DD8-D6A8CF853234}"/>
              </a:ext>
            </a:extLst>
          </p:cNvPr>
          <p:cNvSpPr txBox="1"/>
          <p:nvPr/>
        </p:nvSpPr>
        <p:spPr>
          <a:xfrm>
            <a:off x="620186" y="1724810"/>
            <a:ext cx="5901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Functions should be short and do one thing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C9318-9218-A959-73CE-4854D8BF32A7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984E7-553C-7EF4-CB33-F436A2C2CC03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(5/13)</a:t>
            </a:r>
          </a:p>
        </p:txBody>
      </p:sp>
      <p:pic>
        <p:nvPicPr>
          <p:cNvPr id="20" name="Graphic 19" descr="Thumbs up sign with solid fill">
            <a:extLst>
              <a:ext uri="{FF2B5EF4-FFF2-40B4-BE49-F238E27FC236}">
                <a16:creationId xmlns:a16="http://schemas.microsoft.com/office/drawing/2014/main" id="{ECBCA45D-B652-9EBC-153B-6C6AE74F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984" y="2469961"/>
            <a:ext cx="914400" cy="914400"/>
          </a:xfrm>
          <a:prstGeom prst="rect">
            <a:avLst/>
          </a:prstGeom>
        </p:spPr>
      </p:pic>
      <p:pic>
        <p:nvPicPr>
          <p:cNvPr id="21" name="Graphic 20" descr="Thumbs Down with solid fill">
            <a:extLst>
              <a:ext uri="{FF2B5EF4-FFF2-40B4-BE49-F238E27FC236}">
                <a16:creationId xmlns:a16="http://schemas.microsoft.com/office/drawing/2014/main" id="{02908DA9-76A7-E327-8AB8-F7E568469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6357" y="2504195"/>
            <a:ext cx="914400" cy="914400"/>
          </a:xfrm>
          <a:prstGeom prst="rect">
            <a:avLst/>
          </a:prstGeom>
        </p:spPr>
      </p:pic>
      <p:pic>
        <p:nvPicPr>
          <p:cNvPr id="23" name="Picture 22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1B962B23-0AAC-64D5-75F9-B28BC6E0F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454" y="3533798"/>
            <a:ext cx="5087450" cy="2543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1EA68F2-9F03-5707-F811-0280A7B9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674" y="3526443"/>
            <a:ext cx="5156156" cy="1573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221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C6BE8-5D3D-5E3B-BA74-9015C6D67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F8F1C5-7437-88FD-C1DE-DA0A7A90FE05}"/>
              </a:ext>
            </a:extLst>
          </p:cNvPr>
          <p:cNvSpPr txBox="1"/>
          <p:nvPr/>
        </p:nvSpPr>
        <p:spPr>
          <a:xfrm>
            <a:off x="2515432" y="458359"/>
            <a:ext cx="6806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in Academia Workshop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E759EC-EB0A-A0D3-26EC-EC82021F38DC}"/>
              </a:ext>
            </a:extLst>
          </p:cNvPr>
          <p:cNvSpPr/>
          <p:nvPr/>
        </p:nvSpPr>
        <p:spPr>
          <a:xfrm>
            <a:off x="4977898" y="2877055"/>
            <a:ext cx="323466" cy="36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66BFDC-ED14-0BFC-197F-142479F3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01" y="1674116"/>
            <a:ext cx="4754485" cy="335929"/>
          </a:xfrm>
          <a:prstGeom prst="rect">
            <a:avLst/>
          </a:prstGeom>
        </p:spPr>
      </p:pic>
      <p:pic>
        <p:nvPicPr>
          <p:cNvPr id="26" name="Picture 25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422B3711-E602-78DE-A159-A08A9F5B4D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5" t="8724" r="35394" b="29094"/>
          <a:stretch/>
        </p:blipFill>
        <p:spPr>
          <a:xfrm>
            <a:off x="2783377" y="3273615"/>
            <a:ext cx="4070270" cy="188187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E75C7E-D338-81F1-D270-353E94F6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139" b="-3231"/>
          <a:stretch/>
        </p:blipFill>
        <p:spPr>
          <a:xfrm>
            <a:off x="2779033" y="1677270"/>
            <a:ext cx="3844526" cy="346784"/>
          </a:xfrm>
          <a:prstGeom prst="rect">
            <a:avLst/>
          </a:prstGeom>
        </p:spPr>
      </p:pic>
      <p:pic>
        <p:nvPicPr>
          <p:cNvPr id="42" name="Picture 41" descr="A screenshot of a chat&#10;&#10;Description automatically generated">
            <a:extLst>
              <a:ext uri="{FF2B5EF4-FFF2-40B4-BE49-F238E27FC236}">
                <a16:creationId xmlns:a16="http://schemas.microsoft.com/office/drawing/2014/main" id="{BA270BF7-A121-8686-91B2-5F1CDA11F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400" y="1980163"/>
            <a:ext cx="4807312" cy="132137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49861F2-75F5-C4B9-5F86-BC7BBB258955}"/>
              </a:ext>
            </a:extLst>
          </p:cNvPr>
          <p:cNvSpPr/>
          <p:nvPr/>
        </p:nvSpPr>
        <p:spPr>
          <a:xfrm>
            <a:off x="3564520" y="2263849"/>
            <a:ext cx="5493847" cy="3863937"/>
          </a:xfrm>
          <a:prstGeom prst="rect">
            <a:avLst/>
          </a:prstGeom>
          <a:solidFill>
            <a:srgbClr val="DAFB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2469D3-D55D-BE2C-55D7-1ABB12805A83}"/>
              </a:ext>
            </a:extLst>
          </p:cNvPr>
          <p:cNvSpPr/>
          <p:nvPr/>
        </p:nvSpPr>
        <p:spPr>
          <a:xfrm>
            <a:off x="2779034" y="2263848"/>
            <a:ext cx="811006" cy="3863939"/>
          </a:xfrm>
          <a:prstGeom prst="rect">
            <a:avLst/>
          </a:prstGeom>
          <a:solidFill>
            <a:srgbClr val="ACE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 dirty="0"/>
          </a:p>
        </p:txBody>
      </p:sp>
      <p:pic>
        <p:nvPicPr>
          <p:cNvPr id="46" name="Picture 45" descr="A screenshot of a chat&#10;&#10;Description automatically generated">
            <a:extLst>
              <a:ext uri="{FF2B5EF4-FFF2-40B4-BE49-F238E27FC236}">
                <a16:creationId xmlns:a16="http://schemas.microsoft.com/office/drawing/2014/main" id="{8736E6D8-A5C7-F311-7C7F-7FF66CD0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005" b="77992"/>
          <a:stretch/>
        </p:blipFill>
        <p:spPr>
          <a:xfrm>
            <a:off x="6498121" y="1974805"/>
            <a:ext cx="2595709" cy="290815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937108A-CEF2-13BC-8FCE-F4638D37CAFB}"/>
              </a:ext>
            </a:extLst>
          </p:cNvPr>
          <p:cNvSpPr/>
          <p:nvPr/>
        </p:nvSpPr>
        <p:spPr>
          <a:xfrm>
            <a:off x="2766185" y="2270978"/>
            <a:ext cx="6313538" cy="3856808"/>
          </a:xfrm>
          <a:prstGeom prst="roundRect">
            <a:avLst>
              <a:gd name="adj" fmla="val 2422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D30314B-23A0-641D-F63E-37A99BD15FB9}"/>
              </a:ext>
            </a:extLst>
          </p:cNvPr>
          <p:cNvSpPr>
            <a:spLocks noChangeAspect="1"/>
          </p:cNvSpPr>
          <p:nvPr/>
        </p:nvSpPr>
        <p:spPr>
          <a:xfrm>
            <a:off x="2761342" y="399797"/>
            <a:ext cx="6314797" cy="5727990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0AE336-6AD5-E589-1FF0-A77387F99EC1}"/>
              </a:ext>
            </a:extLst>
          </p:cNvPr>
          <p:cNvSpPr txBox="1"/>
          <p:nvPr/>
        </p:nvSpPr>
        <p:spPr>
          <a:xfrm>
            <a:off x="3689530" y="2343066"/>
            <a:ext cx="5368837" cy="2822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8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Introductory presentation:</a:t>
            </a:r>
          </a:p>
          <a:p>
            <a:pPr marL="335425" indent="-335425">
              <a:buFont typeface="System Font Regular"/>
              <a:buChar char="+"/>
            </a:pPr>
            <a:endParaRPr lang="en-US" sz="2348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335425" indent="-335425">
              <a:buFont typeface="System Font Regular"/>
              <a:buChar char="+"/>
            </a:pPr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What is code review</a:t>
            </a:r>
          </a:p>
          <a:p>
            <a:endParaRPr lang="en-US" sz="2348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335425" indent="-335425">
              <a:buFont typeface="System Font Regular"/>
              <a:buChar char="+"/>
            </a:pPr>
            <a:r>
              <a:rPr lang="en-US" sz="2348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How to do a code review</a:t>
            </a:r>
          </a:p>
          <a:p>
            <a:pPr marL="792625" lvl="1" indent="-335425">
              <a:buFont typeface="System Font Regular"/>
              <a:buChar char="+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Tools for reviewing</a:t>
            </a:r>
          </a:p>
          <a:p>
            <a:pPr marL="792625" lvl="1" indent="-335425">
              <a:buFont typeface="System Font Regular"/>
              <a:buChar char="+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Role of author &amp; reviewer</a:t>
            </a:r>
          </a:p>
          <a:p>
            <a:pPr marL="792625" lvl="1" indent="-335425">
              <a:buFont typeface="System Font Regular"/>
              <a:buChar char="+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Code review checklist </a:t>
            </a:r>
          </a:p>
        </p:txBody>
      </p:sp>
    </p:spTree>
    <p:extLst>
      <p:ext uri="{BB962C8B-B14F-4D97-AF65-F5344CB8AC3E}">
        <p14:creationId xmlns:p14="http://schemas.microsoft.com/office/powerpoint/2010/main" val="378003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4AB54-7159-8B1B-37BB-0AB7D8C64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2B8668-8778-9E4D-1ED3-BE373BF5DFC3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7089F1-707A-11F0-2B37-1D46100CA28E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31F8A-3FAC-CF11-9EEF-86092040E061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Obscure lines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6F4EA0-3E04-6E6F-1DD1-F481BD558E6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FDC3F-2FA3-48B0-D08C-3319E85C0AB9}"/>
              </a:ext>
            </a:extLst>
          </p:cNvPr>
          <p:cNvSpPr txBox="1"/>
          <p:nvPr/>
        </p:nvSpPr>
        <p:spPr>
          <a:xfrm>
            <a:off x="620186" y="1724810"/>
            <a:ext cx="327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Resist clever one-liners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597E8-5648-3230-8B99-9A9D2CC7D7B8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48F99-E64B-9714-1DC2-A717A08CDB42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(6/13)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DD711B-9A33-FB80-6100-9E107761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57" y="2881770"/>
            <a:ext cx="9225949" cy="311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close up of text&#10;&#10;AI-generated content may be incorrect.">
            <a:extLst>
              <a:ext uri="{FF2B5EF4-FFF2-40B4-BE49-F238E27FC236}">
                <a16:creationId xmlns:a16="http://schemas.microsoft.com/office/drawing/2014/main" id="{E6FAF3D5-95A6-9B1D-8769-AFC62D94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657" y="4256145"/>
            <a:ext cx="6894286" cy="1331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Graphic 15" descr="Thumbs up sign with solid fill">
            <a:extLst>
              <a:ext uri="{FF2B5EF4-FFF2-40B4-BE49-F238E27FC236}">
                <a16:creationId xmlns:a16="http://schemas.microsoft.com/office/drawing/2014/main" id="{078AA74F-025F-A3AE-F236-E1E2F4EE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447" y="4403446"/>
            <a:ext cx="914400" cy="914400"/>
          </a:xfrm>
          <a:prstGeom prst="rect">
            <a:avLst/>
          </a:prstGeom>
        </p:spPr>
      </p:pic>
      <p:pic>
        <p:nvPicPr>
          <p:cNvPr id="17" name="Graphic 16" descr="Thumbs Down with solid fill">
            <a:extLst>
              <a:ext uri="{FF2B5EF4-FFF2-40B4-BE49-F238E27FC236}">
                <a16:creationId xmlns:a16="http://schemas.microsoft.com/office/drawing/2014/main" id="{C4DA2FF3-1A7E-C2D7-B352-A5D8E8432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654" y="25621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0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5BECA-2FEF-1380-855D-9DD652479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EA1347-3498-46EF-3952-851EAF13147A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0DA0D9-A716-1E90-4DE7-0F17CF8445F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1476D-4C24-83D7-FE98-00741DAA09E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File paths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4B892E-14EA-75B9-40CB-D2C69DC05F5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3D0C8-B199-688E-1822-407FB97695EF}"/>
              </a:ext>
            </a:extLst>
          </p:cNvPr>
          <p:cNvSpPr txBox="1"/>
          <p:nvPr/>
        </p:nvSpPr>
        <p:spPr>
          <a:xfrm>
            <a:off x="620186" y="1724810"/>
            <a:ext cx="855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file references should use relative paths, not absolute paths.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A9122-54E4-0A4C-453C-68BFC2E8012D}"/>
              </a:ext>
            </a:extLst>
          </p:cNvPr>
          <p:cNvSpPr txBox="1"/>
          <p:nvPr/>
        </p:nvSpPr>
        <p:spPr>
          <a:xfrm>
            <a:off x="469557" y="6532228"/>
            <a:ext cx="7130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CC-BY: 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DeBruine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, Lisa (2022) Intro to Code Review. </a:t>
            </a:r>
            <a:r>
              <a:rPr lang="en-GB" sz="1100" b="0" i="1" u="sng" dirty="0">
                <a:effectLst/>
                <a:latin typeface="-apple-system"/>
                <a:hlinkClick r:id="rId3"/>
              </a:rPr>
              <a:t>https://debruine.github.io/code-review/</a:t>
            </a:r>
            <a:endParaRPr lang="en-US" sz="11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D4D8E-7A83-ADF0-96A1-614C98002B3A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(7/13)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20E90-A2B8-68A1-7691-D5366A8F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007" y="4179315"/>
            <a:ext cx="7772400" cy="382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Graphic 17" descr="Thumbs up sign with solid fill">
            <a:extLst>
              <a:ext uri="{FF2B5EF4-FFF2-40B4-BE49-F238E27FC236}">
                <a16:creationId xmlns:a16="http://schemas.microsoft.com/office/drawing/2014/main" id="{F4958411-8C4F-A520-A0F4-B2BE25110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654" y="3884212"/>
            <a:ext cx="914400" cy="914400"/>
          </a:xfrm>
          <a:prstGeom prst="rect">
            <a:avLst/>
          </a:prstGeom>
        </p:spPr>
      </p:pic>
      <p:pic>
        <p:nvPicPr>
          <p:cNvPr id="19" name="Graphic 18" descr="Thumbs Down with solid fill">
            <a:extLst>
              <a:ext uri="{FF2B5EF4-FFF2-40B4-BE49-F238E27FC236}">
                <a16:creationId xmlns:a16="http://schemas.microsoft.com/office/drawing/2014/main" id="{08ADE796-4700-9D14-E2C7-06AED6778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654" y="2562139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4AC24E-74A3-A495-4814-6BD4FE8AEF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624" y="2827386"/>
            <a:ext cx="9360000" cy="294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65D05C-EC91-90BF-0538-2B4353109631}"/>
              </a:ext>
            </a:extLst>
          </p:cNvPr>
          <p:cNvSpPr txBox="1"/>
          <p:nvPr/>
        </p:nvSpPr>
        <p:spPr>
          <a:xfrm>
            <a:off x="2129624" y="493155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“here” R package: </a:t>
            </a:r>
            <a:r>
              <a:rPr lang="en-US" sz="2000" dirty="0">
                <a:hlinkClick r:id="rId10"/>
              </a:rPr>
              <a:t>https://here.r-lib.org/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739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4783D-68BB-073F-D2FC-38AE78CD9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CF05DB-CE51-3B83-B0EA-895EB3B3BBE8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1E495C-4D57-A03F-E29A-21C24E7EB538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E42A-CE5A-ADB9-E595-C7A02074A4F4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File names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5D6553-FA52-1AC4-0525-9F9717E0DC5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3F992-CE81-6B2F-EFCF-3DD9A151DE57}"/>
              </a:ext>
            </a:extLst>
          </p:cNvPr>
          <p:cNvSpPr txBox="1"/>
          <p:nvPr/>
        </p:nvSpPr>
        <p:spPr>
          <a:xfrm>
            <a:off x="620186" y="1724810"/>
            <a:ext cx="8562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Name files so both people and computers can easily find things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2970F-9FAB-1B3A-2760-3383B0187141}"/>
              </a:ext>
            </a:extLst>
          </p:cNvPr>
          <p:cNvSpPr txBox="1"/>
          <p:nvPr/>
        </p:nvSpPr>
        <p:spPr>
          <a:xfrm>
            <a:off x="469557" y="6433430"/>
            <a:ext cx="7231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CC-BY: 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DeBruine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, Lisa (2022) Intro to Code Review. </a:t>
            </a:r>
            <a:r>
              <a:rPr lang="en-GB" sz="1100" b="0" i="1" u="sng" dirty="0">
                <a:effectLst/>
                <a:latin typeface="-apple-system"/>
                <a:hlinkClick r:id="rId3"/>
              </a:rPr>
              <a:t>https://debruine.github.io/code-review/</a:t>
            </a:r>
            <a:r>
              <a:rPr lang="en-GB" sz="1100" b="0" i="1" u="sng" dirty="0">
                <a:effectLst/>
                <a:latin typeface="-apple-system"/>
              </a:rPr>
              <a:t> </a:t>
            </a:r>
            <a:br>
              <a:rPr lang="en-GB" sz="1100" b="0" i="1" u="sng" dirty="0">
                <a:effectLst/>
                <a:latin typeface="-apple-system"/>
              </a:rPr>
            </a:br>
            <a:r>
              <a:rPr lang="en-GB" sz="1100" b="0" i="1" u="sng" dirty="0">
                <a:effectLst/>
                <a:latin typeface="-apple-system"/>
                <a:hlinkClick r:id="rId4"/>
              </a:rPr>
              <a:t>https://speakerdeck.com/jennybc/how-to-name-files</a:t>
            </a:r>
            <a:r>
              <a:rPr lang="en-GB" sz="1100" b="0" i="1" u="sng" dirty="0">
                <a:effectLst/>
                <a:latin typeface="-apple-system"/>
              </a:rPr>
              <a:t> </a:t>
            </a:r>
            <a:endParaRPr lang="en-US" sz="1100" i="1" dirty="0"/>
          </a:p>
        </p:txBody>
      </p:sp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AA924E1-ABF1-EC91-5F8F-9B6909461F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829" b="50213"/>
          <a:stretch/>
        </p:blipFill>
        <p:spPr>
          <a:xfrm>
            <a:off x="1408496" y="2921792"/>
            <a:ext cx="5076103" cy="1341041"/>
          </a:xfrm>
          <a:prstGeom prst="rect">
            <a:avLst/>
          </a:prstGeom>
        </p:spPr>
      </p:pic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2A32126-2F11-E09B-577D-4C1E62EC4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834" y="2834948"/>
            <a:ext cx="4776697" cy="31032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37E371-1CC0-93FF-10C0-84540626BF26}"/>
              </a:ext>
            </a:extLst>
          </p:cNvPr>
          <p:cNvSpPr txBox="1"/>
          <p:nvPr/>
        </p:nvSpPr>
        <p:spPr>
          <a:xfrm>
            <a:off x="7239159" y="5627280"/>
            <a:ext cx="358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YYYY-MM-DD format for 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5C6EE-4788-69B9-DE12-AD0B4AB041D7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(8/13)</a:t>
            </a:r>
          </a:p>
        </p:txBody>
      </p:sp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57BCB6D-824D-9980-2A5A-6A582B60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1875"/>
          <a:stretch/>
        </p:blipFill>
        <p:spPr>
          <a:xfrm>
            <a:off x="1352946" y="4697064"/>
            <a:ext cx="5076103" cy="1421859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9DD70775-9A18-B1D8-2BED-74AF004BA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845" y="4738376"/>
            <a:ext cx="914400" cy="914400"/>
          </a:xfrm>
          <a:prstGeom prst="rect">
            <a:avLst/>
          </a:prstGeom>
        </p:spPr>
      </p:pic>
      <p:pic>
        <p:nvPicPr>
          <p:cNvPr id="14" name="Graphic 13" descr="Thumbs Down with solid fill">
            <a:extLst>
              <a:ext uri="{FF2B5EF4-FFF2-40B4-BE49-F238E27FC236}">
                <a16:creationId xmlns:a16="http://schemas.microsoft.com/office/drawing/2014/main" id="{7C23561C-EDB7-B573-8FF5-8813C74CF7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845" y="29217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0168-1500-5C98-B2E9-E8A3F7C8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A02C65-64E2-F926-2874-B81B49B3428A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D59B85-6CA2-7A20-F2DA-5868E73F6228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20D31-A6EC-7E22-353D-1C8EE59E06B2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Unintended </a:t>
            </a:r>
            <a:r>
              <a:rPr lang="en-US" sz="40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behaviour</a:t>
            </a:r>
            <a:endParaRPr lang="en-US" sz="4000" b="1" dirty="0">
              <a:solidFill>
                <a:schemeClr val="tx2">
                  <a:lumMod val="90000"/>
                  <a:lumOff val="10000"/>
                </a:schemeClr>
              </a:solidFill>
              <a:latin typeface="Andale Mono" panose="020B05090000000000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BC292D-362E-B172-D2F1-ED5B62C776F5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32ECE-6C89-9BA2-2551-2F85545FFBDB}"/>
              </a:ext>
            </a:extLst>
          </p:cNvPr>
          <p:cNvSpPr txBox="1"/>
          <p:nvPr/>
        </p:nvSpPr>
        <p:spPr>
          <a:xfrm>
            <a:off x="620186" y="1724810"/>
            <a:ext cx="7703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Validate inputs to prevent unintended behaviour or errors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2A6E8-5C35-BEEA-81E4-1196F0519E2D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CC6CA-816A-4C55-4AC6-885D3FDB41E4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(9/13)</a:t>
            </a:r>
          </a:p>
        </p:txBody>
      </p:sp>
      <p:pic>
        <p:nvPicPr>
          <p:cNvPr id="11" name="Picture 10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25A1903C-11F7-60F0-5E79-EFCA73B9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42" y="2594648"/>
            <a:ext cx="6382658" cy="1517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CD007B9-F1DE-B420-D0C2-98771002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942" y="4293817"/>
            <a:ext cx="6600372" cy="1949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F01BD715-52EF-61C8-E441-1A1AAD1FD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2098" y="4293817"/>
            <a:ext cx="914400" cy="914400"/>
          </a:xfrm>
          <a:prstGeom prst="rect">
            <a:avLst/>
          </a:prstGeom>
        </p:spPr>
      </p:pic>
      <p:pic>
        <p:nvPicPr>
          <p:cNvPr id="15" name="Graphic 14" descr="Thumbs Down with solid fill">
            <a:extLst>
              <a:ext uri="{FF2B5EF4-FFF2-40B4-BE49-F238E27FC236}">
                <a16:creationId xmlns:a16="http://schemas.microsoft.com/office/drawing/2014/main" id="{88689485-E11A-CC9E-DFFA-2E82F8E831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2098" y="25524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1F3D2-643C-7B0A-EDB0-CA0B1DBB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904C18-FB88-0022-7FC7-6267CEF33FE5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B90EA7-2A0C-4BAC-4348-F600C6744FCE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B3643-78B7-B16A-FEBE-5B8A00BDEA58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Comments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6B901A-6A2E-1B84-8AFE-F3658E5F50B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E295D-D936-0A40-7B9A-234AF89891D5}"/>
              </a:ext>
            </a:extLst>
          </p:cNvPr>
          <p:cNvSpPr txBox="1"/>
          <p:nvPr/>
        </p:nvSpPr>
        <p:spPr>
          <a:xfrm>
            <a:off x="620186" y="1724810"/>
            <a:ext cx="4443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Explain the “why” not the “what”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FEB2A-CD3F-8B89-89E9-5A72E2E3B11D}"/>
              </a:ext>
            </a:extLst>
          </p:cNvPr>
          <p:cNvSpPr txBox="1"/>
          <p:nvPr/>
        </p:nvSpPr>
        <p:spPr>
          <a:xfrm>
            <a:off x="469557" y="6532228"/>
            <a:ext cx="7927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i="1" dirty="0"/>
              <a:t>Further info on writing good comments here: </a:t>
            </a:r>
            <a:r>
              <a:rPr lang="en-GB" sz="1100" i="1" dirty="0">
                <a:hlinkClick r:id="rId3"/>
              </a:rPr>
              <a:t>https://stackoverflow.blog/2021/12/23/best-practices-for-writing-code-comments/</a:t>
            </a:r>
            <a:r>
              <a:rPr lang="en-GB" sz="1100" i="1" dirty="0"/>
              <a:t> 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3A680-6970-5667-7D96-0B055D650371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(10/13)</a:t>
            </a: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A834719F-289A-F619-2C59-3D3887F12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4949" y="4673272"/>
            <a:ext cx="914400" cy="914400"/>
          </a:xfrm>
          <a:prstGeom prst="rect">
            <a:avLst/>
          </a:prstGeom>
        </p:spPr>
      </p:pic>
      <p:pic>
        <p:nvPicPr>
          <p:cNvPr id="11" name="Graphic 10" descr="Thumbs Down with solid fill">
            <a:extLst>
              <a:ext uri="{FF2B5EF4-FFF2-40B4-BE49-F238E27FC236}">
                <a16:creationId xmlns:a16="http://schemas.microsoft.com/office/drawing/2014/main" id="{285F7857-96B2-E444-4499-6E5D14C69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1009" y="262261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85F0E0-BCCD-51BB-5019-ABBEC38FCB02}"/>
              </a:ext>
            </a:extLst>
          </p:cNvPr>
          <p:cNvSpPr txBox="1"/>
          <p:nvPr/>
        </p:nvSpPr>
        <p:spPr>
          <a:xfrm>
            <a:off x="801659" y="3537017"/>
            <a:ext cx="289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Redundant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Complicated comments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7F3C9-E4D6-0A08-14F7-8E0108C13609}"/>
              </a:ext>
            </a:extLst>
          </p:cNvPr>
          <p:cNvSpPr txBox="1"/>
          <p:nvPr/>
        </p:nvSpPr>
        <p:spPr>
          <a:xfrm>
            <a:off x="801659" y="5637135"/>
            <a:ext cx="3161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Warnings of consequences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A9C1B5-0ABC-B32D-1D98-C2A7348D4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656" y="3006847"/>
            <a:ext cx="7292555" cy="703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BE8AAA26-6BF1-C4DC-8979-D7AB8B7E0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6149" y="4805979"/>
            <a:ext cx="7272062" cy="1327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9CB8D1-2296-5406-B3C3-610268E86FF5}"/>
              </a:ext>
            </a:extLst>
          </p:cNvPr>
          <p:cNvSpPr/>
          <p:nvPr/>
        </p:nvSpPr>
        <p:spPr>
          <a:xfrm>
            <a:off x="9591472" y="3006847"/>
            <a:ext cx="1936739" cy="339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3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9F4E9-54C1-AF24-C196-4F81DDFD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28F903-EE9A-0F6C-EF62-D2B5C1914B41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83340D-1B56-9A83-85D6-9DC474D3D0EE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C6A01-127E-09CB-11CA-E5835F8ACFD7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Documented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B75B5D-0CC3-5E15-F789-22CF6FDA922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DC7E5-B97B-4B86-5F8B-A06048EE769E}"/>
              </a:ext>
            </a:extLst>
          </p:cNvPr>
          <p:cNvSpPr txBox="1"/>
          <p:nvPr/>
        </p:nvSpPr>
        <p:spPr>
          <a:xfrm>
            <a:off x="620186" y="1724810"/>
            <a:ext cx="6959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Functions and classes should contain docstrings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98EA87-A02A-D8D5-96F7-8EABEE375D80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E89C7-C4C2-D558-4733-D70C436F6B7C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(11/13)</a:t>
            </a:r>
          </a:p>
        </p:txBody>
      </p: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DAAAE20-406B-A197-0737-620ED1BEE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14" y="2580112"/>
            <a:ext cx="7772400" cy="37517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A227E47-6D27-8B0B-E30B-6041517780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64" b="1184"/>
          <a:stretch/>
        </p:blipFill>
        <p:spPr>
          <a:xfrm>
            <a:off x="2209800" y="2628107"/>
            <a:ext cx="7772400" cy="2871396"/>
          </a:xfrm>
          <a:prstGeom prst="rect">
            <a:avLst/>
          </a:prstGeom>
        </p:spPr>
      </p:pic>
      <p:pic>
        <p:nvPicPr>
          <p:cNvPr id="18" name="Graphic 17" descr="Thumbs up sign with solid fill">
            <a:extLst>
              <a:ext uri="{FF2B5EF4-FFF2-40B4-BE49-F238E27FC236}">
                <a16:creationId xmlns:a16="http://schemas.microsoft.com/office/drawing/2014/main" id="{536E11E4-0967-8D85-A4F2-A6D603EB2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321" y="39132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61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A211-4457-A66B-A7DC-D97110EC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1C4062-5914-692D-BD65-3FEB64CC1C05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E92424-082D-2DC4-2543-ED1450BA4AB7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78941-2312-5FF8-4E0E-CD85D73BEC09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Documented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778281-7B69-D8C7-0039-D3196115B8E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36172-3C01-0C9C-83A2-0353E2DEBA0E}"/>
              </a:ext>
            </a:extLst>
          </p:cNvPr>
          <p:cNvSpPr txBox="1"/>
          <p:nvPr/>
        </p:nvSpPr>
        <p:spPr>
          <a:xfrm>
            <a:off x="620186" y="1724810"/>
            <a:ext cx="6959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Functions and classes should contain docstrings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74A53-5A50-01E2-D6AC-075CA7B3A0D4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4305E-5913-BCDD-961E-4312F98EBF0B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(11/13)</a:t>
            </a:r>
          </a:p>
        </p:txBody>
      </p:sp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8549C9B-467B-93EA-74DC-5D677FF6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377" y="2587575"/>
            <a:ext cx="4856140" cy="3712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ED8DE978-B08D-EE19-9A3B-2CC0F04AC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6835" y="37443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60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73CBD-6E89-CF3D-33CB-3DF15AFC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9B4B16-A941-A00A-B73A-C45D679379D7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60930C-35DD-2EA5-842A-6DF585051C0F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81AC6-6686-A90B-CCC7-B6A920E5F4E6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Documented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F0B5C8-E07C-2176-4B0C-51D7EA4ABE8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B4FD6-9FA4-C31F-3D00-E28B9E93BE87}"/>
              </a:ext>
            </a:extLst>
          </p:cNvPr>
          <p:cNvSpPr txBox="1"/>
          <p:nvPr/>
        </p:nvSpPr>
        <p:spPr>
          <a:xfrm>
            <a:off x="765329" y="1706723"/>
            <a:ext cx="5641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Be clear, consistent, and provide context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C7D1-9939-72FA-4EDB-E3E2F6010AA4}"/>
              </a:ext>
            </a:extLst>
          </p:cNvPr>
          <p:cNvSpPr txBox="1"/>
          <p:nvPr/>
        </p:nvSpPr>
        <p:spPr>
          <a:xfrm>
            <a:off x="469557" y="6532228"/>
            <a:ext cx="7130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CC-BY: 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DeBruine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, Lisa (2022) Intro to Code Review. </a:t>
            </a:r>
            <a:r>
              <a:rPr lang="en-GB" sz="1100" b="0" i="1" u="sng" dirty="0">
                <a:effectLst/>
                <a:latin typeface="-apple-system"/>
                <a:hlinkClick r:id="rId3"/>
              </a:rPr>
              <a:t>https://debruine.github.io/code-review/</a:t>
            </a:r>
            <a:endParaRPr lang="en-US" sz="11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81F41-C0B5-FEB9-5BD3-E22F2FD1D220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(12/13)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B3760-5682-C9AE-95AF-60340D00F835}"/>
              </a:ext>
            </a:extLst>
          </p:cNvPr>
          <p:cNvSpPr txBox="1"/>
          <p:nvPr/>
        </p:nvSpPr>
        <p:spPr>
          <a:xfrm>
            <a:off x="2670629" y="2901699"/>
            <a:ext cx="7910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Names (i.e., the column names)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Labels/description</a:t>
            </a:r>
          </a:p>
          <a:p>
            <a:pPr marL="285750" indent="-285750">
              <a:buFontTx/>
              <a:buChar char="-"/>
            </a:pPr>
            <a:r>
              <a:rPr lang="en-US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Codings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(e.g., 1 = always, 5 = never)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type (e.g., binary, continuous)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Descriptives (e.g., min, max)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units (e.g., mg/L, months)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Missing values (e.g., NA, 999)</a:t>
            </a:r>
          </a:p>
        </p:txBody>
      </p:sp>
    </p:spTree>
    <p:extLst>
      <p:ext uri="{BB962C8B-B14F-4D97-AF65-F5344CB8AC3E}">
        <p14:creationId xmlns:p14="http://schemas.microsoft.com/office/powerpoint/2010/main" val="52001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CF453-C084-B09B-98A5-AE3619822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C6F424-F175-3F88-D70A-4F05F7D50356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E9F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602CFC-1C96-2CB8-5D53-A0F953CDC3D0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310CF-458A-6F68-050F-F673138BF64C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C51FC0-8160-E092-9763-33213362F41F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B38B0-500E-6102-7E93-BE605F9BF52F}"/>
              </a:ext>
            </a:extLst>
          </p:cNvPr>
          <p:cNvSpPr txBox="1"/>
          <p:nvPr/>
        </p:nvSpPr>
        <p:spPr>
          <a:xfrm>
            <a:off x="391298" y="1515365"/>
            <a:ext cx="10795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“</a:t>
            </a:r>
            <a:r>
              <a:rPr lang="en-GB" sz="2400" dirty="0"/>
              <a:t>Good coding style is like correct punctuation: you can manage without it, </a:t>
            </a:r>
            <a:r>
              <a:rPr lang="en-GB" sz="2400" dirty="0" err="1"/>
              <a:t>butitsuremakesthingseasiertoread</a:t>
            </a:r>
            <a:r>
              <a:rPr lang="en-GB" sz="2400" dirty="0"/>
              <a:t>.”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7875B-66A2-93B3-4C9E-7BE3EE4DC942}"/>
              </a:ext>
            </a:extLst>
          </p:cNvPr>
          <p:cNvSpPr txBox="1"/>
          <p:nvPr/>
        </p:nvSpPr>
        <p:spPr>
          <a:xfrm>
            <a:off x="469557" y="6532228"/>
            <a:ext cx="7298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Slide adapted from materials: 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https://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github.com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OxfordCodeReviewNet</a:t>
            </a:r>
            <a:r>
              <a:rPr lang="en-GB" sz="1100" b="0" i="1" dirty="0">
                <a:solidFill>
                  <a:srgbClr val="1F2328"/>
                </a:solidFill>
                <a:effectLst/>
                <a:latin typeface="-apple-system"/>
              </a:rPr>
              <a:t>/forum/blob/master/</a:t>
            </a:r>
            <a:r>
              <a:rPr lang="en-GB" sz="1100" b="0" i="1" dirty="0" err="1">
                <a:solidFill>
                  <a:srgbClr val="1F2328"/>
                </a:solidFill>
                <a:effectLst/>
                <a:latin typeface="-apple-system"/>
              </a:rPr>
              <a:t>guidelines_for_reviewers.md</a:t>
            </a:r>
            <a:endParaRPr lang="en-US" sz="11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27F0E-2C7F-C4EA-1C39-AB57FEF8055D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(13/13)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3AE0D4-9C81-98F0-2D51-21F09CAA0BBD}"/>
              </a:ext>
            </a:extLst>
          </p:cNvPr>
          <p:cNvSpPr txBox="1"/>
          <p:nvPr/>
        </p:nvSpPr>
        <p:spPr>
          <a:xfrm>
            <a:off x="2768793" y="5524431"/>
            <a:ext cx="9423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Google style guide on many languages:  </a:t>
            </a:r>
            <a:r>
              <a:rPr lang="en-US" i="1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https://google.github.io/styleguide</a:t>
            </a:r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 style guide: </a:t>
            </a:r>
            <a:r>
              <a:rPr lang="en-US" sz="1800" i="1" dirty="0">
                <a:solidFill>
                  <a:schemeClr val="tx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https://style.tidyverse.org/</a:t>
            </a:r>
            <a:endParaRPr 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B0BCB-3EA1-8A8D-805F-A46785075991}"/>
              </a:ext>
            </a:extLst>
          </p:cNvPr>
          <p:cNvSpPr txBox="1"/>
          <p:nvPr/>
        </p:nvSpPr>
        <p:spPr>
          <a:xfrm>
            <a:off x="2220022" y="2591476"/>
            <a:ext cx="59837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Notation and naming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Syntax (spacing, indentations, line length)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Commenting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And more...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7C5976-CB9B-C337-653A-BACE04653750}"/>
              </a:ext>
            </a:extLst>
          </p:cNvPr>
          <p:cNvGrpSpPr/>
          <p:nvPr/>
        </p:nvGrpSpPr>
        <p:grpSpPr>
          <a:xfrm>
            <a:off x="3091300" y="2934154"/>
            <a:ext cx="6574161" cy="1612776"/>
            <a:chOff x="2915955" y="3008104"/>
            <a:chExt cx="6574161" cy="1612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9B373A-6BA4-26A2-1463-1D3A5FDB6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955" y="3036500"/>
              <a:ext cx="1935348" cy="1424093"/>
            </a:xfrm>
            <a:prstGeom prst="rect">
              <a:avLst/>
            </a:prstGeom>
          </p:spPr>
        </p:pic>
        <p:pic>
          <p:nvPicPr>
            <p:cNvPr id="17" name="Graphic 16" descr="Snake with solid fill">
              <a:extLst>
                <a:ext uri="{FF2B5EF4-FFF2-40B4-BE49-F238E27FC236}">
                  <a16:creationId xmlns:a16="http://schemas.microsoft.com/office/drawing/2014/main" id="{EB28BF65-B4A5-2C83-9F62-63AD0DF3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00123">
              <a:off x="5043313" y="3008104"/>
              <a:ext cx="1452489" cy="14524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507389-F725-96BA-AF6E-E28BD47C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705927">
              <a:off x="7312204" y="2442967"/>
              <a:ext cx="1598382" cy="275744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F53CCC-4BBD-5CD3-D5D7-CA215FAE6F5B}"/>
                </a:ext>
              </a:extLst>
            </p:cNvPr>
            <p:cNvSpPr txBox="1"/>
            <p:nvPr/>
          </p:nvSpPr>
          <p:spPr>
            <a:xfrm>
              <a:off x="5088385" y="4086638"/>
              <a:ext cx="1492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 err="1"/>
                <a:t>snake_case</a:t>
              </a:r>
              <a:r>
                <a:rPr lang="en-US" sz="1800" dirty="0"/>
                <a:t> 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25864A-DF86-A506-5768-6867F8F9AC94}"/>
                </a:ext>
              </a:extLst>
            </p:cNvPr>
            <p:cNvSpPr txBox="1"/>
            <p:nvPr/>
          </p:nvSpPr>
          <p:spPr>
            <a:xfrm>
              <a:off x="7487329" y="4107872"/>
              <a:ext cx="1522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k</a:t>
              </a:r>
              <a:r>
                <a:rPr lang="en-US" sz="1800" dirty="0"/>
                <a:t>ebab-case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0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9C4DA-2779-8847-3BFE-4797A3DE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70FAEA-82BF-0209-EC6B-60706C3DA82E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818312-8211-819E-43B9-F16C979D349B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CE397-3D80-5384-2D81-DDBAE4A4DEC5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Automate what can be automated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C0E521-7588-0366-EF94-3A9F831FE665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0730-9D96-CA74-BEF2-833FFAFB0A34}"/>
              </a:ext>
            </a:extLst>
          </p:cNvPr>
          <p:cNvSpPr txBox="1"/>
          <p:nvPr/>
        </p:nvSpPr>
        <p:spPr>
          <a:xfrm>
            <a:off x="620185" y="1698427"/>
            <a:ext cx="1079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/>
              <a:t>Code author can use a linter to automate coding style checks before review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23CBC-0F3F-0A56-AEE7-9481A8582E9D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(13/13)</a:t>
            </a:r>
          </a:p>
        </p:txBody>
      </p:sp>
      <p:pic>
        <p:nvPicPr>
          <p:cNvPr id="3" name="Picture 2" descr="A blue and white hexagon with a blue and white pattern&#10;&#10;AI-generated content may be incorrect.">
            <a:extLst>
              <a:ext uri="{FF2B5EF4-FFF2-40B4-BE49-F238E27FC236}">
                <a16:creationId xmlns:a16="http://schemas.microsoft.com/office/drawing/2014/main" id="{6D7D3D59-EC56-0490-B488-F12D9335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55" y="2743786"/>
            <a:ext cx="1625600" cy="189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214F0-AB5D-321E-34B9-8E0E6A03A3DC}"/>
              </a:ext>
            </a:extLst>
          </p:cNvPr>
          <p:cNvSpPr txBox="1"/>
          <p:nvPr/>
        </p:nvSpPr>
        <p:spPr>
          <a:xfrm>
            <a:off x="3547753" y="2512428"/>
            <a:ext cx="67244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</a:rPr>
              <a:t>R – </a:t>
            </a:r>
            <a:r>
              <a:rPr lang="en-US" sz="2400" dirty="0" err="1">
                <a:latin typeface="Aptos" panose="020B0004020202020204" pitchFamily="34" charset="0"/>
              </a:rPr>
              <a:t>lintr</a:t>
            </a:r>
            <a:r>
              <a:rPr lang="en-US" sz="2400" dirty="0">
                <a:latin typeface="Aptos" panose="020B0004020202020204" pitchFamily="34" charset="0"/>
              </a:rPr>
              <a:t> R package</a:t>
            </a:r>
            <a:endParaRPr lang="en-US" sz="2400" b="1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 </a:t>
            </a:r>
            <a:r>
              <a:rPr lang="en-GB" sz="2000" b="0" i="1" u="sng" dirty="0">
                <a:effectLst/>
                <a:latin typeface="Aptos" panose="020B0004020202020204" pitchFamily="34" charset="0"/>
                <a:hlinkClick r:id="rId4"/>
              </a:rPr>
              <a:t>“lintr</a:t>
            </a:r>
            <a:r>
              <a:rPr lang="en-GB" sz="2000" b="0" i="1" dirty="0">
                <a:solidFill>
                  <a:srgbClr val="212529"/>
                </a:solidFill>
                <a:effectLst/>
                <a:latin typeface="Aptos" panose="020B0004020202020204" pitchFamily="34" charset="0"/>
              </a:rPr>
              <a:t> provides </a:t>
            </a:r>
            <a:r>
              <a:rPr lang="en-GB" sz="2000" b="0" i="1" u="sng" dirty="0">
                <a:effectLst/>
                <a:latin typeface="Aptos" panose="020B0004020202020204" pitchFamily="34" charset="0"/>
                <a:hlinkClick r:id="rId5"/>
              </a:rPr>
              <a:t>static code analysis for R</a:t>
            </a:r>
            <a:r>
              <a:rPr lang="en-GB" sz="2000" b="0" i="1" dirty="0">
                <a:solidFill>
                  <a:srgbClr val="212529"/>
                </a:solidFill>
                <a:effectLst/>
                <a:latin typeface="Aptos" panose="020B0004020202020204" pitchFamily="34" charset="0"/>
              </a:rPr>
              <a:t>. It checks for adherence to a given style, identifying syntax errors and possible semantic issues, then reports them to you so you can take action.”</a:t>
            </a:r>
            <a:endParaRPr lang="en-US" sz="2000" i="1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8DE29-0A0C-4F7D-1C2B-BD8D31DBC5EF}"/>
              </a:ext>
            </a:extLst>
          </p:cNvPr>
          <p:cNvSpPr txBox="1"/>
          <p:nvPr/>
        </p:nvSpPr>
        <p:spPr>
          <a:xfrm>
            <a:off x="3547753" y="5037644"/>
            <a:ext cx="7867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Python</a:t>
            </a:r>
            <a:r>
              <a:rPr lang="en-US" sz="2400" dirty="0"/>
              <a:t> - list of linters:</a:t>
            </a:r>
          </a:p>
          <a:p>
            <a:r>
              <a:rPr lang="en-US" sz="2000" i="1" dirty="0">
                <a:hlinkClick r:id="rId6"/>
              </a:rPr>
              <a:t>https://github.com/vintasoftware/python-linters-and-code-analysis</a:t>
            </a:r>
            <a:endParaRPr lang="en-US" sz="2000" i="1" dirty="0"/>
          </a:p>
          <a:p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07495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92616-3EA4-2DCF-6DB4-0BFAA993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78CFB83-F847-FF04-B07A-DCE6CB4A7BFF}"/>
              </a:ext>
            </a:extLst>
          </p:cNvPr>
          <p:cNvSpPr/>
          <p:nvPr/>
        </p:nvSpPr>
        <p:spPr>
          <a:xfrm>
            <a:off x="932661" y="1972689"/>
            <a:ext cx="5356928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62231E-5FAB-F0FF-25B2-6266051D1F3D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67F3A-379B-98AB-F206-829D0243BD22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practices in industry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A5B5C-7710-9EC3-E3F2-D7CF61907E99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54" name="Graphic 53" descr="Programmer female outline">
            <a:extLst>
              <a:ext uri="{FF2B5EF4-FFF2-40B4-BE49-F238E27FC236}">
                <a16:creationId xmlns:a16="http://schemas.microsoft.com/office/drawing/2014/main" id="{94491EAD-EF82-6C85-8D3F-486F8A781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661" y="1984601"/>
            <a:ext cx="1074527" cy="1074527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564F533E-A7EC-CB5C-01F7-54887D13179E}"/>
              </a:ext>
            </a:extLst>
          </p:cNvPr>
          <p:cNvGrpSpPr/>
          <p:nvPr/>
        </p:nvGrpSpPr>
        <p:grpSpPr>
          <a:xfrm>
            <a:off x="3919499" y="3133394"/>
            <a:ext cx="1145128" cy="1145128"/>
            <a:chOff x="2768915" y="3272210"/>
            <a:chExt cx="1145128" cy="1145128"/>
          </a:xfrm>
        </p:grpSpPr>
        <p:pic>
          <p:nvPicPr>
            <p:cNvPr id="59" name="Graphic 58" descr="Tablet outline">
              <a:extLst>
                <a:ext uri="{FF2B5EF4-FFF2-40B4-BE49-F238E27FC236}">
                  <a16:creationId xmlns:a16="http://schemas.microsoft.com/office/drawing/2014/main" id="{CD9DE97B-CBE5-77BD-59A4-956199E5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60" name="Graphic 59" descr="Ethernet with solid fill">
              <a:extLst>
                <a:ext uri="{FF2B5EF4-FFF2-40B4-BE49-F238E27FC236}">
                  <a16:creationId xmlns:a16="http://schemas.microsoft.com/office/drawing/2014/main" id="{ED23E586-EDAA-8CFF-CE07-06D61E20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A9A8A075-1B8C-DB48-2FAA-6C0EF4AFC1B9}"/>
              </a:ext>
            </a:extLst>
          </p:cNvPr>
          <p:cNvCxnSpPr>
            <a:cxnSpLocks/>
          </p:cNvCxnSpPr>
          <p:nvPr/>
        </p:nvCxnSpPr>
        <p:spPr>
          <a:xfrm>
            <a:off x="3100243" y="252074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Graphic 129" descr="Programmer female outline">
            <a:extLst>
              <a:ext uri="{FF2B5EF4-FFF2-40B4-BE49-F238E27FC236}">
                <a16:creationId xmlns:a16="http://schemas.microsoft.com/office/drawing/2014/main" id="{E83F3A3D-3DE1-C49C-AA43-FD5F75D2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661" y="3168695"/>
            <a:ext cx="1074527" cy="1074527"/>
          </a:xfrm>
          <a:prstGeom prst="rect">
            <a:avLst/>
          </a:prstGeom>
        </p:spPr>
      </p:pic>
      <p:pic>
        <p:nvPicPr>
          <p:cNvPr id="135" name="Graphic 134" descr="Programmer female outline">
            <a:extLst>
              <a:ext uri="{FF2B5EF4-FFF2-40B4-BE49-F238E27FC236}">
                <a16:creationId xmlns:a16="http://schemas.microsoft.com/office/drawing/2014/main" id="{353E30A3-9B79-8C27-3E9D-792BB750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661" y="4335316"/>
            <a:ext cx="1074527" cy="1074527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EF5FDD1-7190-AB40-12DD-5EEC56C014D2}"/>
              </a:ext>
            </a:extLst>
          </p:cNvPr>
          <p:cNvCxnSpPr>
            <a:cxnSpLocks/>
          </p:cNvCxnSpPr>
          <p:nvPr/>
        </p:nvCxnSpPr>
        <p:spPr>
          <a:xfrm>
            <a:off x="1928375" y="3705958"/>
            <a:ext cx="1380309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A9F36FE-3DE0-0B71-8413-3A959BC96ED4}"/>
              </a:ext>
            </a:extLst>
          </p:cNvPr>
          <p:cNvCxnSpPr>
            <a:cxnSpLocks/>
          </p:cNvCxnSpPr>
          <p:nvPr/>
        </p:nvCxnSpPr>
        <p:spPr>
          <a:xfrm flipV="1">
            <a:off x="1930273" y="4891899"/>
            <a:ext cx="1169970" cy="554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ABC714D-9803-5F6A-3E73-355CD4451D8D}"/>
              </a:ext>
            </a:extLst>
          </p:cNvPr>
          <p:cNvCxnSpPr>
            <a:cxnSpLocks/>
          </p:cNvCxnSpPr>
          <p:nvPr/>
        </p:nvCxnSpPr>
        <p:spPr>
          <a:xfrm>
            <a:off x="3100243" y="370595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479581F8-490C-BD6A-71ED-C285E192DACF}"/>
              </a:ext>
            </a:extLst>
          </p:cNvPr>
          <p:cNvCxnSpPr>
            <a:cxnSpLocks/>
          </p:cNvCxnSpPr>
          <p:nvPr/>
        </p:nvCxnSpPr>
        <p:spPr>
          <a:xfrm flipV="1">
            <a:off x="3074038" y="370185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BCB4A93-46A3-A356-2E0C-8AC2860210BF}"/>
              </a:ext>
            </a:extLst>
          </p:cNvPr>
          <p:cNvCxnSpPr>
            <a:cxnSpLocks/>
          </p:cNvCxnSpPr>
          <p:nvPr/>
        </p:nvCxnSpPr>
        <p:spPr>
          <a:xfrm>
            <a:off x="1928375" y="2518832"/>
            <a:ext cx="117186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6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20B88-BA95-6096-004C-3A3FD3977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44E361B-9FAD-1157-558D-47CFBC452755}"/>
              </a:ext>
            </a:extLst>
          </p:cNvPr>
          <p:cNvSpPr/>
          <p:nvPr/>
        </p:nvSpPr>
        <p:spPr>
          <a:xfrm>
            <a:off x="500296" y="1406492"/>
            <a:ext cx="11300406" cy="1081069"/>
          </a:xfrm>
          <a:prstGeom prst="rect">
            <a:avLst/>
          </a:prstGeom>
          <a:solidFill>
            <a:srgbClr val="D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0D1BEB-4082-F8D4-DD46-160809C6827E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43B3F-C498-3C1B-C741-B8B6C1B7F1FE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Using git hooks and pre-commits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4F44F6-3E62-7B47-540D-EDF2BC3EE1B3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94F29-99E8-50D0-1E4C-B1F67F211164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(13/13)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EBB22-8C93-AF30-9C9F-5FE3A8A9F7D0}"/>
              </a:ext>
            </a:extLst>
          </p:cNvPr>
          <p:cNvSpPr txBox="1"/>
          <p:nvPr/>
        </p:nvSpPr>
        <p:spPr>
          <a:xfrm>
            <a:off x="490050" y="6407789"/>
            <a:ext cx="8023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https://git-scm.com/book/ms/v2/Customizing-Git-Git-Hooks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https://pre-commit.com/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1B00A-6A6B-C003-A7C9-0180527E8292}"/>
              </a:ext>
            </a:extLst>
          </p:cNvPr>
          <p:cNvSpPr txBox="1"/>
          <p:nvPr/>
        </p:nvSpPr>
        <p:spPr>
          <a:xfrm>
            <a:off x="620185" y="1698427"/>
            <a:ext cx="1079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/>
              <a:t>Code author can use automated pre-commit checks before review</a:t>
            </a:r>
            <a:endParaRPr lang="en-US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D4E8C1-0205-DF15-4929-88C5AD0101CA}"/>
              </a:ext>
            </a:extLst>
          </p:cNvPr>
          <p:cNvCxnSpPr>
            <a:cxnSpLocks/>
          </p:cNvCxnSpPr>
          <p:nvPr/>
        </p:nvCxnSpPr>
        <p:spPr>
          <a:xfrm>
            <a:off x="2648725" y="3016332"/>
            <a:ext cx="2030153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BDF98D-DEDC-D3A1-A983-B0F6BA036E10}"/>
              </a:ext>
            </a:extLst>
          </p:cNvPr>
          <p:cNvCxnSpPr>
            <a:cxnSpLocks noChangeAspect="1"/>
          </p:cNvCxnSpPr>
          <p:nvPr/>
        </p:nvCxnSpPr>
        <p:spPr>
          <a:xfrm>
            <a:off x="5506516" y="3005082"/>
            <a:ext cx="1986814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44FFBA-6E2D-226C-6CFA-348F383FC68E}"/>
              </a:ext>
            </a:extLst>
          </p:cNvPr>
          <p:cNvCxnSpPr>
            <a:cxnSpLocks noChangeAspect="1"/>
          </p:cNvCxnSpPr>
          <p:nvPr/>
        </p:nvCxnSpPr>
        <p:spPr>
          <a:xfrm>
            <a:off x="8279837" y="3003728"/>
            <a:ext cx="82030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F6BF69-4CE2-37EF-D3EB-92426BC3698D}"/>
              </a:ext>
            </a:extLst>
          </p:cNvPr>
          <p:cNvSpPr>
            <a:spLocks noChangeAspect="1"/>
          </p:cNvSpPr>
          <p:nvPr/>
        </p:nvSpPr>
        <p:spPr>
          <a:xfrm rot="2700000">
            <a:off x="2196934" y="2676311"/>
            <a:ext cx="720000" cy="720000"/>
          </a:xfrm>
          <a:prstGeom prst="roundRect">
            <a:avLst/>
          </a:prstGeom>
          <a:solidFill>
            <a:srgbClr val="778CC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8A7AC0F-4596-AFBB-3C30-A6B6EFEDECC7}"/>
              </a:ext>
            </a:extLst>
          </p:cNvPr>
          <p:cNvSpPr>
            <a:spLocks noChangeAspect="1"/>
          </p:cNvSpPr>
          <p:nvPr/>
        </p:nvSpPr>
        <p:spPr>
          <a:xfrm rot="2700000">
            <a:off x="3632494" y="2676311"/>
            <a:ext cx="720000" cy="720000"/>
          </a:xfrm>
          <a:prstGeom prst="roundRect">
            <a:avLst/>
          </a:prstGeom>
          <a:solidFill>
            <a:srgbClr val="778CC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305DDA-9DC4-8A26-4F17-513A3D1D7E5E}"/>
              </a:ext>
            </a:extLst>
          </p:cNvPr>
          <p:cNvSpPr>
            <a:spLocks noChangeAspect="1"/>
          </p:cNvSpPr>
          <p:nvPr/>
        </p:nvSpPr>
        <p:spPr>
          <a:xfrm rot="2700000">
            <a:off x="5946203" y="2685336"/>
            <a:ext cx="720000" cy="720000"/>
          </a:xfrm>
          <a:prstGeom prst="roundRect">
            <a:avLst/>
          </a:prstGeom>
          <a:solidFill>
            <a:srgbClr val="778CC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B4BA7A4-6826-56F4-57F3-E7B624E5C07F}"/>
              </a:ext>
            </a:extLst>
          </p:cNvPr>
          <p:cNvSpPr>
            <a:spLocks noChangeAspect="1"/>
          </p:cNvSpPr>
          <p:nvPr/>
        </p:nvSpPr>
        <p:spPr>
          <a:xfrm rot="2700000">
            <a:off x="8839107" y="2645082"/>
            <a:ext cx="720000" cy="720000"/>
          </a:xfrm>
          <a:prstGeom prst="roundRect">
            <a:avLst/>
          </a:prstGeom>
          <a:solidFill>
            <a:srgbClr val="778CC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FD27439-F4D2-309C-66F6-ACBAB3104B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947" b="-9762"/>
          <a:stretch/>
        </p:blipFill>
        <p:spPr>
          <a:xfrm>
            <a:off x="7610279" y="4527877"/>
            <a:ext cx="820305" cy="834534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EAA8E962-FA12-6341-40B4-5BF303D6B38E}"/>
              </a:ext>
            </a:extLst>
          </p:cNvPr>
          <p:cNvSpPr/>
          <p:nvPr/>
        </p:nvSpPr>
        <p:spPr>
          <a:xfrm>
            <a:off x="7454685" y="2991173"/>
            <a:ext cx="836908" cy="371976"/>
          </a:xfrm>
          <a:custGeom>
            <a:avLst/>
            <a:gdLst>
              <a:gd name="connsiteX0" fmla="*/ 0 w 836908"/>
              <a:gd name="connsiteY0" fmla="*/ 0 h 371976"/>
              <a:gd name="connsiteX1" fmla="*/ 418454 w 836908"/>
              <a:gd name="connsiteY1" fmla="*/ 371959 h 371976"/>
              <a:gd name="connsiteX2" fmla="*/ 836908 w 836908"/>
              <a:gd name="connsiteY2" fmla="*/ 15498 h 37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908" h="371976">
                <a:moveTo>
                  <a:pt x="0" y="0"/>
                </a:moveTo>
                <a:cubicBezTo>
                  <a:pt x="139484" y="184688"/>
                  <a:pt x="278969" y="369376"/>
                  <a:pt x="418454" y="371959"/>
                </a:cubicBezTo>
                <a:cubicBezTo>
                  <a:pt x="557939" y="374542"/>
                  <a:pt x="720671" y="98156"/>
                  <a:pt x="836908" y="15498"/>
                </a:cubicBezTo>
              </a:path>
            </a:pathLst>
          </a:cu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Fishing with solid fill">
            <a:extLst>
              <a:ext uri="{FF2B5EF4-FFF2-40B4-BE49-F238E27FC236}">
                <a16:creationId xmlns:a16="http://schemas.microsoft.com/office/drawing/2014/main" id="{57E4133F-51E1-39CC-CB84-E830E43C46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9361" t="52209" b="7303"/>
          <a:stretch/>
        </p:blipFill>
        <p:spPr>
          <a:xfrm rot="10800000" flipH="1">
            <a:off x="7631049" y="3040032"/>
            <a:ext cx="544868" cy="719999"/>
          </a:xfrm>
          <a:prstGeom prst="rect">
            <a:avLst/>
          </a:prstGeom>
        </p:spPr>
      </p:pic>
      <p:sp>
        <p:nvSpPr>
          <p:cNvPr id="42" name="Doughnut 41">
            <a:extLst>
              <a:ext uri="{FF2B5EF4-FFF2-40B4-BE49-F238E27FC236}">
                <a16:creationId xmlns:a16="http://schemas.microsoft.com/office/drawing/2014/main" id="{F095F991-DA73-95D5-DD24-A78022D08DFD}"/>
              </a:ext>
            </a:extLst>
          </p:cNvPr>
          <p:cNvSpPr>
            <a:spLocks noChangeAspect="1"/>
          </p:cNvSpPr>
          <p:nvPr/>
        </p:nvSpPr>
        <p:spPr>
          <a:xfrm>
            <a:off x="7856989" y="3752409"/>
            <a:ext cx="268254" cy="268254"/>
          </a:xfrm>
          <a:prstGeom prst="donut">
            <a:avLst/>
          </a:prstGeom>
          <a:solidFill>
            <a:srgbClr val="F13C2E"/>
          </a:solidFill>
          <a:ln>
            <a:solidFill>
              <a:srgbClr val="F13C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7DFA828-28D2-4E00-4703-C3327F2D3575}"/>
              </a:ext>
            </a:extLst>
          </p:cNvPr>
          <p:cNvSpPr/>
          <p:nvPr/>
        </p:nvSpPr>
        <p:spPr>
          <a:xfrm>
            <a:off x="4669608" y="2998754"/>
            <a:ext cx="836908" cy="371976"/>
          </a:xfrm>
          <a:custGeom>
            <a:avLst/>
            <a:gdLst>
              <a:gd name="connsiteX0" fmla="*/ 0 w 836908"/>
              <a:gd name="connsiteY0" fmla="*/ 0 h 371976"/>
              <a:gd name="connsiteX1" fmla="*/ 418454 w 836908"/>
              <a:gd name="connsiteY1" fmla="*/ 371959 h 371976"/>
              <a:gd name="connsiteX2" fmla="*/ 836908 w 836908"/>
              <a:gd name="connsiteY2" fmla="*/ 15498 h 37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908" h="371976">
                <a:moveTo>
                  <a:pt x="0" y="0"/>
                </a:moveTo>
                <a:cubicBezTo>
                  <a:pt x="139484" y="184688"/>
                  <a:pt x="278969" y="369376"/>
                  <a:pt x="418454" y="371959"/>
                </a:cubicBezTo>
                <a:cubicBezTo>
                  <a:pt x="557939" y="374542"/>
                  <a:pt x="720671" y="98156"/>
                  <a:pt x="836908" y="15498"/>
                </a:cubicBezTo>
              </a:path>
            </a:pathLst>
          </a:cu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Fishing with solid fill">
            <a:extLst>
              <a:ext uri="{FF2B5EF4-FFF2-40B4-BE49-F238E27FC236}">
                <a16:creationId xmlns:a16="http://schemas.microsoft.com/office/drawing/2014/main" id="{03783888-A800-6DEA-C671-0F51205811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9361" t="52209" b="7303"/>
          <a:stretch/>
        </p:blipFill>
        <p:spPr>
          <a:xfrm rot="10800000" flipH="1">
            <a:off x="4845972" y="3036727"/>
            <a:ext cx="544868" cy="719999"/>
          </a:xfrm>
          <a:prstGeom prst="rect">
            <a:avLst/>
          </a:prstGeom>
        </p:spPr>
      </p:pic>
      <p:sp>
        <p:nvSpPr>
          <p:cNvPr id="45" name="Doughnut 44">
            <a:extLst>
              <a:ext uri="{FF2B5EF4-FFF2-40B4-BE49-F238E27FC236}">
                <a16:creationId xmlns:a16="http://schemas.microsoft.com/office/drawing/2014/main" id="{B3B9FAFE-5CF5-4A1B-0716-C23BE3C0550B}"/>
              </a:ext>
            </a:extLst>
          </p:cNvPr>
          <p:cNvSpPr>
            <a:spLocks noChangeAspect="1"/>
          </p:cNvSpPr>
          <p:nvPr/>
        </p:nvSpPr>
        <p:spPr>
          <a:xfrm>
            <a:off x="5071912" y="3749104"/>
            <a:ext cx="268254" cy="268254"/>
          </a:xfrm>
          <a:prstGeom prst="donut">
            <a:avLst/>
          </a:prstGeom>
          <a:solidFill>
            <a:srgbClr val="F13C2E"/>
          </a:solidFill>
          <a:ln>
            <a:solidFill>
              <a:srgbClr val="F13C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31887CB-BF07-1464-ACCE-79E091F730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947" b="-9762"/>
          <a:stretch/>
        </p:blipFill>
        <p:spPr>
          <a:xfrm>
            <a:off x="4845972" y="4519938"/>
            <a:ext cx="820305" cy="83453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56D6E0A-3B18-D203-810E-3775795436C2}"/>
              </a:ext>
            </a:extLst>
          </p:cNvPr>
          <p:cNvSpPr txBox="1"/>
          <p:nvPr/>
        </p:nvSpPr>
        <p:spPr>
          <a:xfrm>
            <a:off x="1989906" y="3472951"/>
            <a:ext cx="1074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stage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0ADB61-DAB6-E414-ADEA-DDBF8F61FBEE}"/>
              </a:ext>
            </a:extLst>
          </p:cNvPr>
          <p:cNvSpPr txBox="1"/>
          <p:nvPr/>
        </p:nvSpPr>
        <p:spPr>
          <a:xfrm>
            <a:off x="3455360" y="3532654"/>
            <a:ext cx="1074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commit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changes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3CDAE5-18C9-ECA8-8794-D02D82F1C6CD}"/>
              </a:ext>
            </a:extLst>
          </p:cNvPr>
          <p:cNvSpPr txBox="1"/>
          <p:nvPr/>
        </p:nvSpPr>
        <p:spPr>
          <a:xfrm>
            <a:off x="5767950" y="3479964"/>
            <a:ext cx="1083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enter 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commit 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message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709563-CB21-6629-348B-EABDA1837E99}"/>
              </a:ext>
            </a:extLst>
          </p:cNvPr>
          <p:cNvSpPr txBox="1"/>
          <p:nvPr/>
        </p:nvSpPr>
        <p:spPr>
          <a:xfrm>
            <a:off x="8696007" y="351149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git push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507BC1-9D4B-DFEF-D8C6-F65264B99CE7}"/>
              </a:ext>
            </a:extLst>
          </p:cNvPr>
          <p:cNvSpPr txBox="1"/>
          <p:nvPr/>
        </p:nvSpPr>
        <p:spPr>
          <a:xfrm>
            <a:off x="2354949" y="274081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D6E6D5-EDBE-EFD6-97C7-A46C535D8AE3}"/>
              </a:ext>
            </a:extLst>
          </p:cNvPr>
          <p:cNvSpPr txBox="1"/>
          <p:nvPr/>
        </p:nvSpPr>
        <p:spPr>
          <a:xfrm>
            <a:off x="3799437" y="277394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F2244C-346C-FBA9-3843-32DFF41BBDD4}"/>
              </a:ext>
            </a:extLst>
          </p:cNvPr>
          <p:cNvSpPr txBox="1"/>
          <p:nvPr/>
        </p:nvSpPr>
        <p:spPr>
          <a:xfrm>
            <a:off x="6117690" y="2783726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1827A6-D937-FB15-6E74-7DEAD8E27F6B}"/>
              </a:ext>
            </a:extLst>
          </p:cNvPr>
          <p:cNvSpPr txBox="1"/>
          <p:nvPr/>
        </p:nvSpPr>
        <p:spPr>
          <a:xfrm>
            <a:off x="9010594" y="2754722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8995FBD-5944-18AE-90E5-39441D0859AF}"/>
              </a:ext>
            </a:extLst>
          </p:cNvPr>
          <p:cNvCxnSpPr>
            <a:cxnSpLocks noChangeAspect="1"/>
          </p:cNvCxnSpPr>
          <p:nvPr/>
        </p:nvCxnSpPr>
        <p:spPr>
          <a:xfrm>
            <a:off x="5206039" y="4022185"/>
            <a:ext cx="0" cy="50569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6B70FC-7219-C69E-2326-329BF863A666}"/>
              </a:ext>
            </a:extLst>
          </p:cNvPr>
          <p:cNvCxnSpPr>
            <a:cxnSpLocks noChangeAspect="1"/>
          </p:cNvCxnSpPr>
          <p:nvPr/>
        </p:nvCxnSpPr>
        <p:spPr>
          <a:xfrm>
            <a:off x="7991116" y="4022185"/>
            <a:ext cx="0" cy="50569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4CECD6D-1AF6-4C01-7715-1331914608C7}"/>
              </a:ext>
            </a:extLst>
          </p:cNvPr>
          <p:cNvSpPr txBox="1"/>
          <p:nvPr/>
        </p:nvSpPr>
        <p:spPr>
          <a:xfrm>
            <a:off x="4529628" y="536241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Pre-commit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6CFECD-5203-7997-CE72-7DA8B8FB548D}"/>
              </a:ext>
            </a:extLst>
          </p:cNvPr>
          <p:cNvSpPr txBox="1"/>
          <p:nvPr/>
        </p:nvSpPr>
        <p:spPr>
          <a:xfrm>
            <a:off x="7309968" y="5360145"/>
            <a:ext cx="154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Post-commit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29C13D-6466-95E3-63CA-5A89D9CF6FAD}"/>
              </a:ext>
            </a:extLst>
          </p:cNvPr>
          <p:cNvSpPr txBox="1"/>
          <p:nvPr/>
        </p:nvSpPr>
        <p:spPr>
          <a:xfrm>
            <a:off x="1679698" y="4731902"/>
            <a:ext cx="2792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13C2E"/>
                </a:solidFill>
              </a:rPr>
              <a:t>= custom scripts triggered by git actions and events.</a:t>
            </a:r>
            <a:endParaRPr lang="en-US" sz="2000" dirty="0">
              <a:solidFill>
                <a:srgbClr val="F13C2E"/>
              </a:solidFill>
            </a:endParaRPr>
          </a:p>
        </p:txBody>
      </p:sp>
      <p:pic>
        <p:nvPicPr>
          <p:cNvPr id="65" name="Graphic 64" descr="Fishing with solid fill">
            <a:extLst>
              <a:ext uri="{FF2B5EF4-FFF2-40B4-BE49-F238E27FC236}">
                <a16:creationId xmlns:a16="http://schemas.microsoft.com/office/drawing/2014/main" id="{50F3E2DF-B087-5488-44C0-706ED704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9361" t="52209" b="7303"/>
          <a:stretch/>
        </p:blipFill>
        <p:spPr>
          <a:xfrm rot="10800000" flipH="1">
            <a:off x="1087252" y="4590307"/>
            <a:ext cx="544868" cy="719999"/>
          </a:xfrm>
          <a:prstGeom prst="rect">
            <a:avLst/>
          </a:prstGeom>
        </p:spPr>
      </p:pic>
      <p:sp>
        <p:nvSpPr>
          <p:cNvPr id="66" name="Doughnut 65">
            <a:extLst>
              <a:ext uri="{FF2B5EF4-FFF2-40B4-BE49-F238E27FC236}">
                <a16:creationId xmlns:a16="http://schemas.microsoft.com/office/drawing/2014/main" id="{2F623537-DC3D-2E1F-61DF-D307B97FB4E0}"/>
              </a:ext>
            </a:extLst>
          </p:cNvPr>
          <p:cNvSpPr>
            <a:spLocks noChangeAspect="1"/>
          </p:cNvSpPr>
          <p:nvPr/>
        </p:nvSpPr>
        <p:spPr>
          <a:xfrm>
            <a:off x="1313192" y="5302684"/>
            <a:ext cx="268254" cy="268254"/>
          </a:xfrm>
          <a:prstGeom prst="donut">
            <a:avLst/>
          </a:prstGeom>
          <a:solidFill>
            <a:srgbClr val="F13C2E"/>
          </a:solidFill>
          <a:ln>
            <a:solidFill>
              <a:srgbClr val="F13C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3B380F-0BD0-102E-369E-48F4CAD9F901}"/>
              </a:ext>
            </a:extLst>
          </p:cNvPr>
          <p:cNvSpPr txBox="1"/>
          <p:nvPr/>
        </p:nvSpPr>
        <p:spPr>
          <a:xfrm>
            <a:off x="4317447" y="5623042"/>
            <a:ext cx="191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Eg.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linting, tests, large files...</a:t>
            </a:r>
          </a:p>
        </p:txBody>
      </p:sp>
    </p:spTree>
    <p:extLst>
      <p:ext uri="{BB962C8B-B14F-4D97-AF65-F5344CB8AC3E}">
        <p14:creationId xmlns:p14="http://schemas.microsoft.com/office/powerpoint/2010/main" val="179608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40" grpId="0" animBg="1"/>
      <p:bldP spid="42" grpId="0" animBg="1"/>
      <p:bldP spid="43" grpId="0" animBg="1"/>
      <p:bldP spid="45" grpId="0" animBg="1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61" grpId="0"/>
      <p:bldP spid="62" grpId="0"/>
      <p:bldP spid="64" grpId="0"/>
      <p:bldP spid="66" grpId="0" animBg="1"/>
      <p:bldP spid="6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76DF0-DD02-30CD-4AE9-FDCB0161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07F6A9-7A7D-F048-6327-393CF3BC00F5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9255-1024-601A-8A28-1B75BC447E77}"/>
              </a:ext>
            </a:extLst>
          </p:cNvPr>
          <p:cNvSpPr txBox="1"/>
          <p:nvPr/>
        </p:nvSpPr>
        <p:spPr>
          <a:xfrm>
            <a:off x="620186" y="529032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Summary of checklist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5B5F5F-1127-4C21-8C13-1508DE2EB020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D43754-FC72-0696-7B62-41F302981D29}"/>
              </a:ext>
            </a:extLst>
          </p:cNvPr>
          <p:cNvSpPr txBox="1"/>
          <p:nvPr/>
        </p:nvSpPr>
        <p:spPr>
          <a:xfrm>
            <a:off x="1625601" y="1824464"/>
            <a:ext cx="9739084" cy="600164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Hard coded values/magic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Duplicated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Complex if else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Long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Obscure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File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File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Unintended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Documented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Documented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Coding style (with automated checks using linter/git hooks)</a:t>
            </a: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36A82-3B4A-018F-E12D-D77667CA7FEC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(1-13)</a:t>
            </a:r>
          </a:p>
        </p:txBody>
      </p:sp>
    </p:spTree>
    <p:extLst>
      <p:ext uri="{BB962C8B-B14F-4D97-AF65-F5344CB8AC3E}">
        <p14:creationId xmlns:p14="http://schemas.microsoft.com/office/powerpoint/2010/main" val="1088803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522C-EACA-5734-BE7D-059126170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9E68F8-A055-EB6D-EB95-7757DD6F7579}"/>
              </a:ext>
            </a:extLst>
          </p:cNvPr>
          <p:cNvSpPr/>
          <p:nvPr/>
        </p:nvSpPr>
        <p:spPr>
          <a:xfrm>
            <a:off x="469557" y="417514"/>
            <a:ext cx="11331145" cy="6006866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AA43C2-CB76-499D-E3F1-03AD99BF3018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20E0C-C90A-41CB-BA15-B830170B2595}"/>
              </a:ext>
            </a:extLst>
          </p:cNvPr>
          <p:cNvSpPr txBox="1"/>
          <p:nvPr/>
        </p:nvSpPr>
        <p:spPr>
          <a:xfrm>
            <a:off x="2675126" y="1629776"/>
            <a:ext cx="6980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Other things for a reviewer to check?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251DB-2EF1-3D4A-972A-F2E0120497EA}"/>
              </a:ext>
            </a:extLst>
          </p:cNvPr>
          <p:cNvSpPr txBox="1"/>
          <p:nvPr/>
        </p:nvSpPr>
        <p:spPr>
          <a:xfrm>
            <a:off x="620185" y="-8268"/>
            <a:ext cx="111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Code review checklist (*)</a:t>
            </a:r>
          </a:p>
        </p:txBody>
      </p:sp>
      <p:pic>
        <p:nvPicPr>
          <p:cNvPr id="8" name="Graphic 7" descr="Tea with solid fill">
            <a:extLst>
              <a:ext uri="{FF2B5EF4-FFF2-40B4-BE49-F238E27FC236}">
                <a16:creationId xmlns:a16="http://schemas.microsoft.com/office/drawing/2014/main" id="{90A47758-0A4C-C4AC-57C0-22A567B49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9210" y="2953215"/>
            <a:ext cx="808468" cy="80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8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9AA84-D09C-9616-667A-7A2E284EA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F12FFB5-A3A2-3177-8E9E-EA3489BB24D7}"/>
              </a:ext>
            </a:extLst>
          </p:cNvPr>
          <p:cNvSpPr/>
          <p:nvPr/>
        </p:nvSpPr>
        <p:spPr>
          <a:xfrm>
            <a:off x="932661" y="1972689"/>
            <a:ext cx="5356928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32F4F7-07A8-BD82-95A9-C913371D38BB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A71C4-3FCD-B5C5-7B7D-A3D0070F1070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practices in industry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17DBE0-A0F7-A45C-34F9-DDBF50085EB6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686DC3-E0F0-9802-B4F0-9290234BAD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1707" y="3259703"/>
            <a:ext cx="840027" cy="878122"/>
          </a:xfrm>
          <a:prstGeom prst="rect">
            <a:avLst/>
          </a:prstGeom>
        </p:spPr>
      </p:pic>
      <p:pic>
        <p:nvPicPr>
          <p:cNvPr id="54" name="Graphic 53" descr="Programmer female outline">
            <a:extLst>
              <a:ext uri="{FF2B5EF4-FFF2-40B4-BE49-F238E27FC236}">
                <a16:creationId xmlns:a16="http://schemas.microsoft.com/office/drawing/2014/main" id="{9C56B272-03F6-121E-862F-C297347BE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61" y="1984601"/>
            <a:ext cx="1074527" cy="1074527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9242B48-BD94-B236-1DE3-294427266F48}"/>
              </a:ext>
            </a:extLst>
          </p:cNvPr>
          <p:cNvGrpSpPr/>
          <p:nvPr/>
        </p:nvGrpSpPr>
        <p:grpSpPr>
          <a:xfrm>
            <a:off x="3919499" y="3133394"/>
            <a:ext cx="1145128" cy="1145128"/>
            <a:chOff x="2768915" y="3272210"/>
            <a:chExt cx="1145128" cy="1145128"/>
          </a:xfrm>
        </p:grpSpPr>
        <p:pic>
          <p:nvPicPr>
            <p:cNvPr id="59" name="Graphic 58" descr="Tablet outline">
              <a:extLst>
                <a:ext uri="{FF2B5EF4-FFF2-40B4-BE49-F238E27FC236}">
                  <a16:creationId xmlns:a16="http://schemas.microsoft.com/office/drawing/2014/main" id="{7B8A4466-F1F4-CB9E-EEBB-CAC8974F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60" name="Graphic 59" descr="Ethernet with solid fill">
              <a:extLst>
                <a:ext uri="{FF2B5EF4-FFF2-40B4-BE49-F238E27FC236}">
                  <a16:creationId xmlns:a16="http://schemas.microsoft.com/office/drawing/2014/main" id="{6B1701AB-920A-02AB-9CEF-9D56463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FC48A69-0832-2525-9E44-8F6559101FA5}"/>
              </a:ext>
            </a:extLst>
          </p:cNvPr>
          <p:cNvGrpSpPr/>
          <p:nvPr/>
        </p:nvGrpSpPr>
        <p:grpSpPr>
          <a:xfrm>
            <a:off x="2174730" y="2014596"/>
            <a:ext cx="1014537" cy="1014537"/>
            <a:chOff x="6105922" y="3271337"/>
            <a:chExt cx="1014537" cy="1014537"/>
          </a:xfrm>
        </p:grpSpPr>
        <p:pic>
          <p:nvPicPr>
            <p:cNvPr id="110" name="Graphic 109" descr="Chat outline">
              <a:extLst>
                <a:ext uri="{FF2B5EF4-FFF2-40B4-BE49-F238E27FC236}">
                  <a16:creationId xmlns:a16="http://schemas.microsoft.com/office/drawing/2014/main" id="{47FE60A7-CF70-FC6C-ACB3-9D24B9E4F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16" name="Graphic 115" descr="Thumbs up sign with solid fill">
              <a:extLst>
                <a:ext uri="{FF2B5EF4-FFF2-40B4-BE49-F238E27FC236}">
                  <a16:creationId xmlns:a16="http://schemas.microsoft.com/office/drawing/2014/main" id="{A2711ADD-CE42-F51D-818A-9886F3DD1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F0F8B2F-9F3F-B3E4-C417-62019E4A8D0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1930062" y="2521864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2EE1CF-6E9F-7CCA-F54F-34D93070BD49}"/>
              </a:ext>
            </a:extLst>
          </p:cNvPr>
          <p:cNvCxnSpPr>
            <a:cxnSpLocks/>
          </p:cNvCxnSpPr>
          <p:nvPr/>
        </p:nvCxnSpPr>
        <p:spPr>
          <a:xfrm>
            <a:off x="3100243" y="252074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Graphic 129" descr="Programmer female outline">
            <a:extLst>
              <a:ext uri="{FF2B5EF4-FFF2-40B4-BE49-F238E27FC236}">
                <a16:creationId xmlns:a16="http://schemas.microsoft.com/office/drawing/2014/main" id="{CBDAE050-2695-4550-9A7A-46FE1440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61" y="3168695"/>
            <a:ext cx="1074527" cy="1074527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49B7666-3381-29FB-37DD-5354D894E127}"/>
              </a:ext>
            </a:extLst>
          </p:cNvPr>
          <p:cNvGrpSpPr/>
          <p:nvPr/>
        </p:nvGrpSpPr>
        <p:grpSpPr>
          <a:xfrm>
            <a:off x="2174730" y="3198690"/>
            <a:ext cx="1014537" cy="1014537"/>
            <a:chOff x="6105922" y="3271337"/>
            <a:chExt cx="1014537" cy="1014537"/>
          </a:xfrm>
        </p:grpSpPr>
        <p:pic>
          <p:nvPicPr>
            <p:cNvPr id="132" name="Graphic 131" descr="Chat outline">
              <a:extLst>
                <a:ext uri="{FF2B5EF4-FFF2-40B4-BE49-F238E27FC236}">
                  <a16:creationId xmlns:a16="http://schemas.microsoft.com/office/drawing/2014/main" id="{F4AAEDFC-D757-541F-4D59-20547F4E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33" name="Graphic 132" descr="Thumbs up sign with solid fill">
              <a:extLst>
                <a:ext uri="{FF2B5EF4-FFF2-40B4-BE49-F238E27FC236}">
                  <a16:creationId xmlns:a16="http://schemas.microsoft.com/office/drawing/2014/main" id="{714265CE-F036-8537-5537-52006B1D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pic>
        <p:nvPicPr>
          <p:cNvPr id="135" name="Graphic 134" descr="Programmer female outline">
            <a:extLst>
              <a:ext uri="{FF2B5EF4-FFF2-40B4-BE49-F238E27FC236}">
                <a16:creationId xmlns:a16="http://schemas.microsoft.com/office/drawing/2014/main" id="{31BCBB01-BC1D-B7CE-BA8F-662FC9E26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61" y="4335316"/>
            <a:ext cx="1074527" cy="1074527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BC93C4-6935-722D-5582-74B733258E55}"/>
              </a:ext>
            </a:extLst>
          </p:cNvPr>
          <p:cNvGrpSpPr/>
          <p:nvPr/>
        </p:nvGrpSpPr>
        <p:grpSpPr>
          <a:xfrm>
            <a:off x="2174730" y="4365311"/>
            <a:ext cx="1014537" cy="1014537"/>
            <a:chOff x="6105922" y="3271337"/>
            <a:chExt cx="1014537" cy="1014537"/>
          </a:xfrm>
        </p:grpSpPr>
        <p:pic>
          <p:nvPicPr>
            <p:cNvPr id="137" name="Graphic 136" descr="Chat outline">
              <a:extLst>
                <a:ext uri="{FF2B5EF4-FFF2-40B4-BE49-F238E27FC236}">
                  <a16:creationId xmlns:a16="http://schemas.microsoft.com/office/drawing/2014/main" id="{A0C0E5D8-2ABC-7FED-4779-BC0ECAC54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38" name="Graphic 137" descr="Thumbs up sign with solid fill">
              <a:extLst>
                <a:ext uri="{FF2B5EF4-FFF2-40B4-BE49-F238E27FC236}">
                  <a16:creationId xmlns:a16="http://schemas.microsoft.com/office/drawing/2014/main" id="{1063E5F5-145C-EF9E-E70E-4CF878E19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7A806C2-C3FC-6662-16C4-0A773E61C2AC}"/>
              </a:ext>
            </a:extLst>
          </p:cNvPr>
          <p:cNvCxnSpPr>
            <a:cxnSpLocks/>
          </p:cNvCxnSpPr>
          <p:nvPr/>
        </p:nvCxnSpPr>
        <p:spPr>
          <a:xfrm>
            <a:off x="1928375" y="370595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58E952D-56DE-0D9C-C8F3-72F4CFF97A03}"/>
              </a:ext>
            </a:extLst>
          </p:cNvPr>
          <p:cNvCxnSpPr>
            <a:cxnSpLocks/>
          </p:cNvCxnSpPr>
          <p:nvPr/>
        </p:nvCxnSpPr>
        <p:spPr>
          <a:xfrm>
            <a:off x="1930273" y="487837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003996E-578A-A54B-65C0-6B465A98B395}"/>
              </a:ext>
            </a:extLst>
          </p:cNvPr>
          <p:cNvCxnSpPr>
            <a:cxnSpLocks/>
          </p:cNvCxnSpPr>
          <p:nvPr/>
        </p:nvCxnSpPr>
        <p:spPr>
          <a:xfrm>
            <a:off x="3100243" y="370595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870955DF-3E4F-2A5E-5219-287F5FEBABA7}"/>
              </a:ext>
            </a:extLst>
          </p:cNvPr>
          <p:cNvCxnSpPr>
            <a:cxnSpLocks/>
          </p:cNvCxnSpPr>
          <p:nvPr/>
        </p:nvCxnSpPr>
        <p:spPr>
          <a:xfrm flipV="1">
            <a:off x="3074038" y="370185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B999405-00A2-F11B-4F72-190FE14EFD7B}"/>
              </a:ext>
            </a:extLst>
          </p:cNvPr>
          <p:cNvCxnSpPr>
            <a:cxnSpLocks/>
          </p:cNvCxnSpPr>
          <p:nvPr/>
        </p:nvCxnSpPr>
        <p:spPr>
          <a:xfrm>
            <a:off x="4960206" y="3698764"/>
            <a:ext cx="433727" cy="719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7A8487CD-8BB1-D82B-46D7-6EC743F1B730}"/>
              </a:ext>
            </a:extLst>
          </p:cNvPr>
          <p:cNvSpPr/>
          <p:nvPr/>
        </p:nvSpPr>
        <p:spPr>
          <a:xfrm>
            <a:off x="6732199" y="1977970"/>
            <a:ext cx="4527139" cy="3607284"/>
          </a:xfrm>
          <a:prstGeom prst="roundRect">
            <a:avLst>
              <a:gd name="adj" fmla="val 7323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FE55949-6AA2-8028-A234-D61406A75EE7}"/>
              </a:ext>
            </a:extLst>
          </p:cNvPr>
          <p:cNvSpPr txBox="1"/>
          <p:nvPr/>
        </p:nvSpPr>
        <p:spPr>
          <a:xfrm>
            <a:off x="6834409" y="2111543"/>
            <a:ext cx="442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code review is important in industry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A8865-C850-00BB-7CFE-4674BAD25FDE}"/>
              </a:ext>
            </a:extLst>
          </p:cNvPr>
          <p:cNvSpPr txBox="1"/>
          <p:nvPr/>
        </p:nvSpPr>
        <p:spPr>
          <a:xfrm>
            <a:off x="6834409" y="2520747"/>
            <a:ext cx="4246546" cy="235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Mistakes happen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↑ code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Opportunity to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Discover bugs earlier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↑ maintainability of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BD15A-BB7E-C143-E8FC-0E53D1553C29}"/>
              </a:ext>
            </a:extLst>
          </p:cNvPr>
          <p:cNvSpPr txBox="1"/>
          <p:nvPr/>
        </p:nvSpPr>
        <p:spPr>
          <a:xfrm>
            <a:off x="1568093" y="1493180"/>
            <a:ext cx="8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50A4BE8-4804-05A3-1866-9BF8BD1071EA}"/>
              </a:ext>
            </a:extLst>
          </p:cNvPr>
          <p:cNvSpPr/>
          <p:nvPr/>
        </p:nvSpPr>
        <p:spPr>
          <a:xfrm rot="5400000">
            <a:off x="1684920" y="2007227"/>
            <a:ext cx="578851" cy="1866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4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/>
      <p:bldP spid="5" grpId="0"/>
      <p:bldP spid="5" grpId="1"/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C08D-D56D-F562-D7E3-D98F2F2B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0EC0B4-50F3-1D20-1036-A6080CCBFF25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5E791-CB29-692C-2E72-1646B7E5E9EA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practices in academia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FDB248-4CEC-FEF8-12EA-C313AD57BD5B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6F5D06-A1A7-D604-3DF8-4FA831DC9C31}"/>
              </a:ext>
            </a:extLst>
          </p:cNvPr>
          <p:cNvGrpSpPr/>
          <p:nvPr/>
        </p:nvGrpSpPr>
        <p:grpSpPr>
          <a:xfrm>
            <a:off x="8379623" y="2968737"/>
            <a:ext cx="1603186" cy="1603186"/>
            <a:chOff x="6105922" y="3271337"/>
            <a:chExt cx="1014537" cy="1014537"/>
          </a:xfrm>
        </p:grpSpPr>
        <p:pic>
          <p:nvPicPr>
            <p:cNvPr id="5" name="Graphic 4" descr="Chat outline">
              <a:extLst>
                <a:ext uri="{FF2B5EF4-FFF2-40B4-BE49-F238E27FC236}">
                  <a16:creationId xmlns:a16="http://schemas.microsoft.com/office/drawing/2014/main" id="{28E9FC4E-EDE2-3780-E998-C73C9854C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BB4F5E80-E680-E25B-3F24-BDA747F96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pic>
        <p:nvPicPr>
          <p:cNvPr id="13" name="Graphic 12" descr="Help with solid fill">
            <a:extLst>
              <a:ext uri="{FF2B5EF4-FFF2-40B4-BE49-F238E27FC236}">
                <a16:creationId xmlns:a16="http://schemas.microsoft.com/office/drawing/2014/main" id="{A6BDD825-00B9-3504-2698-2C4EED566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7257" y="2089469"/>
            <a:ext cx="3300362" cy="330036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A46AD-F185-E9C8-543C-CC8954A3A01B}"/>
              </a:ext>
            </a:extLst>
          </p:cNvPr>
          <p:cNvGrpSpPr/>
          <p:nvPr/>
        </p:nvGrpSpPr>
        <p:grpSpPr>
          <a:xfrm>
            <a:off x="1946982" y="1972689"/>
            <a:ext cx="1080372" cy="1161348"/>
            <a:chOff x="6944839" y="1969188"/>
            <a:chExt cx="1080372" cy="11613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9C2040-0336-EBCF-6FCA-8573691BF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Programmer female outline">
              <a:extLst>
                <a:ext uri="{FF2B5EF4-FFF2-40B4-BE49-F238E27FC236}">
                  <a16:creationId xmlns:a16="http://schemas.microsoft.com/office/drawing/2014/main" id="{773FFF31-980D-57D4-FBAC-45DEC906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7B658E-953A-69DC-F299-D9DC286CCE21}"/>
              </a:ext>
            </a:extLst>
          </p:cNvPr>
          <p:cNvGrpSpPr/>
          <p:nvPr/>
        </p:nvGrpSpPr>
        <p:grpSpPr>
          <a:xfrm>
            <a:off x="3622821" y="2056174"/>
            <a:ext cx="1081924" cy="1089379"/>
            <a:chOff x="8675425" y="1933646"/>
            <a:chExt cx="1081924" cy="108937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3F6DE55-1385-2B50-F38B-60145D1C9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Tablet outline">
              <a:extLst>
                <a:ext uri="{FF2B5EF4-FFF2-40B4-BE49-F238E27FC236}">
                  <a16:creationId xmlns:a16="http://schemas.microsoft.com/office/drawing/2014/main" id="{A98EC5BF-BFE9-8A6A-2D24-5F43CCFE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21" name="Graphic 20" descr="Ethernet with solid fill">
              <a:extLst>
                <a:ext uri="{FF2B5EF4-FFF2-40B4-BE49-F238E27FC236}">
                  <a16:creationId xmlns:a16="http://schemas.microsoft.com/office/drawing/2014/main" id="{9AB13637-9199-855C-FBD3-31BC7458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892B4C-FF39-C802-C3F5-7608D412370C}"/>
              </a:ext>
            </a:extLst>
          </p:cNvPr>
          <p:cNvSpPr/>
          <p:nvPr/>
        </p:nvSpPr>
        <p:spPr>
          <a:xfrm>
            <a:off x="1837064" y="1972689"/>
            <a:ext cx="1283356" cy="3612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2E8D0-9B09-8915-2BA0-3AFDD58831CE}"/>
              </a:ext>
            </a:extLst>
          </p:cNvPr>
          <p:cNvGrpSpPr/>
          <p:nvPr/>
        </p:nvGrpSpPr>
        <p:grpSpPr>
          <a:xfrm>
            <a:off x="5288342" y="2063600"/>
            <a:ext cx="1080000" cy="1074527"/>
            <a:chOff x="10298073" y="1905017"/>
            <a:chExt cx="1080000" cy="10745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8C4CB0-ACDB-EA8F-BDED-F72CE4762E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Newspaper outline">
              <a:extLst>
                <a:ext uri="{FF2B5EF4-FFF2-40B4-BE49-F238E27FC236}">
                  <a16:creationId xmlns:a16="http://schemas.microsoft.com/office/drawing/2014/main" id="{78DED9D8-86A5-755D-CBD8-94A9FA34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C99C5A-F28B-53CC-0A9B-E7C302A327DE}"/>
              </a:ext>
            </a:extLst>
          </p:cNvPr>
          <p:cNvGrpSpPr/>
          <p:nvPr/>
        </p:nvGrpSpPr>
        <p:grpSpPr>
          <a:xfrm>
            <a:off x="1946982" y="3143108"/>
            <a:ext cx="1080372" cy="1161348"/>
            <a:chOff x="6944839" y="1969188"/>
            <a:chExt cx="1080372" cy="116134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0E84EB-3101-6330-9A83-253C8F2C1B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rogrammer female outline">
              <a:extLst>
                <a:ext uri="{FF2B5EF4-FFF2-40B4-BE49-F238E27FC236}">
                  <a16:creationId xmlns:a16="http://schemas.microsoft.com/office/drawing/2014/main" id="{3F945E28-54A6-22CF-3A93-F0F8D980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6A5F32-A0ED-4A11-0C99-0D72584ED6CE}"/>
              </a:ext>
            </a:extLst>
          </p:cNvPr>
          <p:cNvGrpSpPr/>
          <p:nvPr/>
        </p:nvGrpSpPr>
        <p:grpSpPr>
          <a:xfrm>
            <a:off x="3622821" y="3226593"/>
            <a:ext cx="1081924" cy="1089379"/>
            <a:chOff x="8675425" y="1933646"/>
            <a:chExt cx="1081924" cy="108937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0D7C3A-D47C-98DB-C176-5A812F719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t outline">
              <a:extLst>
                <a:ext uri="{FF2B5EF4-FFF2-40B4-BE49-F238E27FC236}">
                  <a16:creationId xmlns:a16="http://schemas.microsoft.com/office/drawing/2014/main" id="{A7EE8971-BA49-8731-80FB-67AC8B5D7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32" name="Graphic 31" descr="Ethernet with solid fill">
              <a:extLst>
                <a:ext uri="{FF2B5EF4-FFF2-40B4-BE49-F238E27FC236}">
                  <a16:creationId xmlns:a16="http://schemas.microsoft.com/office/drawing/2014/main" id="{F707CA5F-EEB8-3622-369E-4E7EC353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DC0366-3D51-B489-7AF7-180D2D02DAF8}"/>
              </a:ext>
            </a:extLst>
          </p:cNvPr>
          <p:cNvGrpSpPr/>
          <p:nvPr/>
        </p:nvGrpSpPr>
        <p:grpSpPr>
          <a:xfrm>
            <a:off x="5288342" y="3234019"/>
            <a:ext cx="1080000" cy="1074527"/>
            <a:chOff x="10298073" y="1905017"/>
            <a:chExt cx="1080000" cy="107452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57B600-0280-78DE-687B-B61E223A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Newspaper outline">
              <a:extLst>
                <a:ext uri="{FF2B5EF4-FFF2-40B4-BE49-F238E27FC236}">
                  <a16:creationId xmlns:a16="http://schemas.microsoft.com/office/drawing/2014/main" id="{A2068D66-D547-5B3F-4AED-EA38AC9D8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0A9867-529C-4AF5-C50F-16A973CE19DA}"/>
              </a:ext>
            </a:extLst>
          </p:cNvPr>
          <p:cNvGrpSpPr/>
          <p:nvPr/>
        </p:nvGrpSpPr>
        <p:grpSpPr>
          <a:xfrm>
            <a:off x="1946982" y="4304456"/>
            <a:ext cx="1080372" cy="1161348"/>
            <a:chOff x="6944839" y="1969188"/>
            <a:chExt cx="1080372" cy="11613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C9E406-4317-E2F9-A6F9-9E68FD52F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female outline">
              <a:extLst>
                <a:ext uri="{FF2B5EF4-FFF2-40B4-BE49-F238E27FC236}">
                  <a16:creationId xmlns:a16="http://schemas.microsoft.com/office/drawing/2014/main" id="{952A6F7E-DD4C-A0B1-685E-2414E41A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72EC7E-E01D-7DF6-32EC-79763FCEA8E3}"/>
              </a:ext>
            </a:extLst>
          </p:cNvPr>
          <p:cNvGrpSpPr/>
          <p:nvPr/>
        </p:nvGrpSpPr>
        <p:grpSpPr>
          <a:xfrm>
            <a:off x="3622449" y="4387940"/>
            <a:ext cx="1081924" cy="1089379"/>
            <a:chOff x="8675425" y="1933646"/>
            <a:chExt cx="1081924" cy="108937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25183D-3045-46EA-1DCE-77C0CB93D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Tablet outline">
              <a:extLst>
                <a:ext uri="{FF2B5EF4-FFF2-40B4-BE49-F238E27FC236}">
                  <a16:creationId xmlns:a16="http://schemas.microsoft.com/office/drawing/2014/main" id="{D042AAE8-537F-0AFE-C913-0BE978AB8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44" name="Graphic 43" descr="Ethernet with solid fill">
              <a:extLst>
                <a:ext uri="{FF2B5EF4-FFF2-40B4-BE49-F238E27FC236}">
                  <a16:creationId xmlns:a16="http://schemas.microsoft.com/office/drawing/2014/main" id="{804A001B-D1BB-17C0-5732-984E52DCF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A1C016-9145-3A28-C3B3-890DF9E8DE10}"/>
              </a:ext>
            </a:extLst>
          </p:cNvPr>
          <p:cNvGrpSpPr/>
          <p:nvPr/>
        </p:nvGrpSpPr>
        <p:grpSpPr>
          <a:xfrm>
            <a:off x="5288342" y="4395367"/>
            <a:ext cx="1080000" cy="1074527"/>
            <a:chOff x="10298073" y="1905017"/>
            <a:chExt cx="1080000" cy="107452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99CF306-999B-BC14-5816-EE46D700A7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Newspaper outline">
              <a:extLst>
                <a:ext uri="{FF2B5EF4-FFF2-40B4-BE49-F238E27FC236}">
                  <a16:creationId xmlns:a16="http://schemas.microsoft.com/office/drawing/2014/main" id="{C25F1DBB-2DC1-E5CA-E656-96681BEBB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0EC5652-F79E-21D1-DC17-A8DF69E377E3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026982" y="259343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1B9A316-3722-E7EE-BD40-D12DB114603B}"/>
              </a:ext>
            </a:extLst>
          </p:cNvPr>
          <p:cNvCxnSpPr>
            <a:cxnSpLocks/>
          </p:cNvCxnSpPr>
          <p:nvPr/>
        </p:nvCxnSpPr>
        <p:spPr>
          <a:xfrm flipV="1">
            <a:off x="3016735" y="3754786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2968AB-C947-D389-5C98-74A374BF2635}"/>
              </a:ext>
            </a:extLst>
          </p:cNvPr>
          <p:cNvCxnSpPr>
            <a:cxnSpLocks/>
          </p:cNvCxnSpPr>
          <p:nvPr/>
        </p:nvCxnSpPr>
        <p:spPr>
          <a:xfrm flipV="1">
            <a:off x="3026981" y="4885755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1DDEA9-208A-6E43-812A-8342104BE73D}"/>
              </a:ext>
            </a:extLst>
          </p:cNvPr>
          <p:cNvCxnSpPr>
            <a:cxnSpLocks/>
          </p:cNvCxnSpPr>
          <p:nvPr/>
        </p:nvCxnSpPr>
        <p:spPr>
          <a:xfrm flipV="1">
            <a:off x="4709023" y="4884087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2E1E0A-2912-06C4-8B48-85863E594E30}"/>
              </a:ext>
            </a:extLst>
          </p:cNvPr>
          <p:cNvCxnSpPr>
            <a:cxnSpLocks/>
          </p:cNvCxnSpPr>
          <p:nvPr/>
        </p:nvCxnSpPr>
        <p:spPr>
          <a:xfrm flipV="1">
            <a:off x="4709022" y="3742011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368710-F093-E8F7-DD40-730B08B56B7E}"/>
              </a:ext>
            </a:extLst>
          </p:cNvPr>
          <p:cNvCxnSpPr>
            <a:cxnSpLocks/>
          </p:cNvCxnSpPr>
          <p:nvPr/>
        </p:nvCxnSpPr>
        <p:spPr>
          <a:xfrm flipV="1">
            <a:off x="4709021" y="256476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6FAB-426D-84F0-5E1C-36CBC8BB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729452-F718-4B56-01BB-812C886EE8DF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CF1E0-62B6-50E0-B5C4-EBBC3339BB39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Coding practices in academia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0AD4AA-362B-C5B9-1B0A-F00B98D96275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83BD62-060E-BF8A-2B91-ED368F27603D}"/>
              </a:ext>
            </a:extLst>
          </p:cNvPr>
          <p:cNvSpPr/>
          <p:nvPr/>
        </p:nvSpPr>
        <p:spPr>
          <a:xfrm>
            <a:off x="6998137" y="2036149"/>
            <a:ext cx="4509706" cy="3612565"/>
          </a:xfrm>
          <a:prstGeom prst="roundRect">
            <a:avLst>
              <a:gd name="adj" fmla="val 6771"/>
            </a:avLst>
          </a:prstGeom>
          <a:noFill/>
          <a:ln w="38100">
            <a:solidFill>
              <a:srgbClr val="92BC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655F6-6CA1-B349-D7FB-FD86B0A334C0}"/>
              </a:ext>
            </a:extLst>
          </p:cNvPr>
          <p:cNvSpPr txBox="1"/>
          <p:nvPr/>
        </p:nvSpPr>
        <p:spPr>
          <a:xfrm>
            <a:off x="6998137" y="2170635"/>
            <a:ext cx="459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code review is important in academia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D6E22B-F39B-6CD5-2F15-F66741922617}"/>
              </a:ext>
            </a:extLst>
          </p:cNvPr>
          <p:cNvGrpSpPr/>
          <p:nvPr/>
        </p:nvGrpSpPr>
        <p:grpSpPr>
          <a:xfrm>
            <a:off x="1946982" y="1972689"/>
            <a:ext cx="1080372" cy="1161348"/>
            <a:chOff x="6944839" y="1969188"/>
            <a:chExt cx="1080372" cy="116134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214CA8-1557-2569-B961-9FBE046EC4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Graphic 79" descr="Programmer female outline">
              <a:extLst>
                <a:ext uri="{FF2B5EF4-FFF2-40B4-BE49-F238E27FC236}">
                  <a16:creationId xmlns:a16="http://schemas.microsoft.com/office/drawing/2014/main" id="{2F7BDB28-1213-C7EA-A2BB-4E2A7FCE7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170A7BF-54FF-4CA6-FFF9-028B00D90782}"/>
              </a:ext>
            </a:extLst>
          </p:cNvPr>
          <p:cNvGrpSpPr/>
          <p:nvPr/>
        </p:nvGrpSpPr>
        <p:grpSpPr>
          <a:xfrm>
            <a:off x="3622821" y="2056174"/>
            <a:ext cx="1081924" cy="1089379"/>
            <a:chOff x="8675425" y="1933646"/>
            <a:chExt cx="1081924" cy="1089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1FA1BCF-1AB7-C85E-BCB9-C6AA5231F9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Graphic 82" descr="Tablet outline">
              <a:extLst>
                <a:ext uri="{FF2B5EF4-FFF2-40B4-BE49-F238E27FC236}">
                  <a16:creationId xmlns:a16="http://schemas.microsoft.com/office/drawing/2014/main" id="{D97F26F4-0EA0-6861-18EA-0B427307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84" name="Graphic 83" descr="Ethernet with solid fill">
              <a:extLst>
                <a:ext uri="{FF2B5EF4-FFF2-40B4-BE49-F238E27FC236}">
                  <a16:creationId xmlns:a16="http://schemas.microsoft.com/office/drawing/2014/main" id="{DF4A6B58-348F-B23E-65EA-3472E4C59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173342D-8710-E330-EC52-B42CBA2070D1}"/>
              </a:ext>
            </a:extLst>
          </p:cNvPr>
          <p:cNvSpPr/>
          <p:nvPr/>
        </p:nvSpPr>
        <p:spPr>
          <a:xfrm>
            <a:off x="1837064" y="1972689"/>
            <a:ext cx="1283356" cy="3612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00A6485-CD1D-74F0-8490-3F920FCB6A8F}"/>
              </a:ext>
            </a:extLst>
          </p:cNvPr>
          <p:cNvGrpSpPr/>
          <p:nvPr/>
        </p:nvGrpSpPr>
        <p:grpSpPr>
          <a:xfrm>
            <a:off x="5288342" y="2063600"/>
            <a:ext cx="1080000" cy="1074527"/>
            <a:chOff x="10298073" y="1905017"/>
            <a:chExt cx="1080000" cy="107452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54B44F1-52FB-94D2-B948-FD7068DF5C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Graphic 87" descr="Newspaper outline">
              <a:extLst>
                <a:ext uri="{FF2B5EF4-FFF2-40B4-BE49-F238E27FC236}">
                  <a16:creationId xmlns:a16="http://schemas.microsoft.com/office/drawing/2014/main" id="{13419291-B1D6-2802-AD59-B87C91DD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B7E02BC-7E6C-4F4B-E89D-3A7A7EDE0341}"/>
              </a:ext>
            </a:extLst>
          </p:cNvPr>
          <p:cNvGrpSpPr/>
          <p:nvPr/>
        </p:nvGrpSpPr>
        <p:grpSpPr>
          <a:xfrm>
            <a:off x="1946982" y="3143108"/>
            <a:ext cx="1080372" cy="1161348"/>
            <a:chOff x="6944839" y="1969188"/>
            <a:chExt cx="1080372" cy="116134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0F5B681-8263-BE47-548C-2C891D617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Graphic 90" descr="Programmer female outline">
              <a:extLst>
                <a:ext uri="{FF2B5EF4-FFF2-40B4-BE49-F238E27FC236}">
                  <a16:creationId xmlns:a16="http://schemas.microsoft.com/office/drawing/2014/main" id="{02B62551-2ECE-45D7-6305-E599442EC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1325856-F3AE-691A-D407-79CC4B835280}"/>
              </a:ext>
            </a:extLst>
          </p:cNvPr>
          <p:cNvGrpSpPr/>
          <p:nvPr/>
        </p:nvGrpSpPr>
        <p:grpSpPr>
          <a:xfrm>
            <a:off x="3622821" y="3226593"/>
            <a:ext cx="1081924" cy="1089379"/>
            <a:chOff x="8675425" y="1933646"/>
            <a:chExt cx="1081924" cy="10893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8D0A7E-5F1C-F1E1-F5FC-9F697EBF8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 descr="Tablet outline">
              <a:extLst>
                <a:ext uri="{FF2B5EF4-FFF2-40B4-BE49-F238E27FC236}">
                  <a16:creationId xmlns:a16="http://schemas.microsoft.com/office/drawing/2014/main" id="{971BB34F-0762-A7E7-D8AC-1E15A5ED6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95" name="Graphic 94" descr="Ethernet with solid fill">
              <a:extLst>
                <a:ext uri="{FF2B5EF4-FFF2-40B4-BE49-F238E27FC236}">
                  <a16:creationId xmlns:a16="http://schemas.microsoft.com/office/drawing/2014/main" id="{5E762186-596D-6FB5-3CD4-D4A57B46D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8982EC5-3626-5A17-BDA4-10A415D66D25}"/>
              </a:ext>
            </a:extLst>
          </p:cNvPr>
          <p:cNvGrpSpPr/>
          <p:nvPr/>
        </p:nvGrpSpPr>
        <p:grpSpPr>
          <a:xfrm>
            <a:off x="5288342" y="3234019"/>
            <a:ext cx="1080000" cy="1074527"/>
            <a:chOff x="10298073" y="1905017"/>
            <a:chExt cx="1080000" cy="1074527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8A1D413-DE6B-9640-7176-7BAA4F8BD7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 descr="Newspaper outline">
              <a:extLst>
                <a:ext uri="{FF2B5EF4-FFF2-40B4-BE49-F238E27FC236}">
                  <a16:creationId xmlns:a16="http://schemas.microsoft.com/office/drawing/2014/main" id="{17D8347A-0583-FECD-2EF6-CD3F31FEF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A6679A8-EBAB-5808-248E-122C6D99F0B7}"/>
              </a:ext>
            </a:extLst>
          </p:cNvPr>
          <p:cNvGrpSpPr/>
          <p:nvPr/>
        </p:nvGrpSpPr>
        <p:grpSpPr>
          <a:xfrm>
            <a:off x="1946982" y="4304456"/>
            <a:ext cx="1080372" cy="1161348"/>
            <a:chOff x="6944839" y="1969188"/>
            <a:chExt cx="1080372" cy="1161348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2389C91-5EC9-470E-9DAA-CB17F0B05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Graphic 100" descr="Programmer female outline">
              <a:extLst>
                <a:ext uri="{FF2B5EF4-FFF2-40B4-BE49-F238E27FC236}">
                  <a16:creationId xmlns:a16="http://schemas.microsoft.com/office/drawing/2014/main" id="{3BE7E59E-D8C0-3873-A4D4-98212AF1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F06B625-A418-DDD0-B9AE-6670C0C1131B}"/>
              </a:ext>
            </a:extLst>
          </p:cNvPr>
          <p:cNvGrpSpPr/>
          <p:nvPr/>
        </p:nvGrpSpPr>
        <p:grpSpPr>
          <a:xfrm>
            <a:off x="3622449" y="4387940"/>
            <a:ext cx="1081924" cy="1089379"/>
            <a:chOff x="8675425" y="1933646"/>
            <a:chExt cx="1081924" cy="1089379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3F295B3-5421-0DD2-9500-6CCBE0036D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Graphic 103" descr="Tablet outline">
              <a:extLst>
                <a:ext uri="{FF2B5EF4-FFF2-40B4-BE49-F238E27FC236}">
                  <a16:creationId xmlns:a16="http://schemas.microsoft.com/office/drawing/2014/main" id="{B92D5214-E1FA-FD67-8655-2210BAB3E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105" name="Graphic 104" descr="Ethernet with solid fill">
              <a:extLst>
                <a:ext uri="{FF2B5EF4-FFF2-40B4-BE49-F238E27FC236}">
                  <a16:creationId xmlns:a16="http://schemas.microsoft.com/office/drawing/2014/main" id="{78A57DCD-A9F0-45AC-C362-759B1B39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A8AC8AC-D333-27EB-A1FD-294E60D7602F}"/>
              </a:ext>
            </a:extLst>
          </p:cNvPr>
          <p:cNvGrpSpPr/>
          <p:nvPr/>
        </p:nvGrpSpPr>
        <p:grpSpPr>
          <a:xfrm>
            <a:off x="5288342" y="4395367"/>
            <a:ext cx="1080000" cy="1074527"/>
            <a:chOff x="10298073" y="1905017"/>
            <a:chExt cx="1080000" cy="107452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07ACDAC-25F9-772C-8241-06578AFBD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Graphic 107" descr="Newspaper outline">
              <a:extLst>
                <a:ext uri="{FF2B5EF4-FFF2-40B4-BE49-F238E27FC236}">
                  <a16:creationId xmlns:a16="http://schemas.microsoft.com/office/drawing/2014/main" id="{C98A8DD5-93FB-01EB-B3F4-CF77D0FC1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E750B8-433C-4A34-D1CC-38C9E39BB9A6}"/>
              </a:ext>
            </a:extLst>
          </p:cNvPr>
          <p:cNvCxnSpPr>
            <a:cxnSpLocks/>
            <a:stCxn id="79" idx="6"/>
            <a:endCxn id="82" idx="2"/>
          </p:cNvCxnSpPr>
          <p:nvPr/>
        </p:nvCxnSpPr>
        <p:spPr>
          <a:xfrm flipV="1">
            <a:off x="3026982" y="259343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5FB00EC-FD00-1A4C-316C-9FC8BD797D44}"/>
              </a:ext>
            </a:extLst>
          </p:cNvPr>
          <p:cNvCxnSpPr>
            <a:cxnSpLocks/>
          </p:cNvCxnSpPr>
          <p:nvPr/>
        </p:nvCxnSpPr>
        <p:spPr>
          <a:xfrm flipV="1">
            <a:off x="3016735" y="3754786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1DFA3DB-7F0D-A8AF-D115-95B8A47097C4}"/>
              </a:ext>
            </a:extLst>
          </p:cNvPr>
          <p:cNvCxnSpPr>
            <a:cxnSpLocks/>
          </p:cNvCxnSpPr>
          <p:nvPr/>
        </p:nvCxnSpPr>
        <p:spPr>
          <a:xfrm flipV="1">
            <a:off x="3026981" y="4885755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F93F93F-E645-5556-48DB-CB5901360F2E}"/>
              </a:ext>
            </a:extLst>
          </p:cNvPr>
          <p:cNvCxnSpPr>
            <a:cxnSpLocks/>
          </p:cNvCxnSpPr>
          <p:nvPr/>
        </p:nvCxnSpPr>
        <p:spPr>
          <a:xfrm flipV="1">
            <a:off x="4709023" y="4884087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BE72782-9D5A-948C-71C7-9C9423289439}"/>
              </a:ext>
            </a:extLst>
          </p:cNvPr>
          <p:cNvCxnSpPr>
            <a:cxnSpLocks/>
          </p:cNvCxnSpPr>
          <p:nvPr/>
        </p:nvCxnSpPr>
        <p:spPr>
          <a:xfrm flipV="1">
            <a:off x="4709022" y="3742011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FD4572E-9307-FEA8-AC6F-08D5E9B354D3}"/>
              </a:ext>
            </a:extLst>
          </p:cNvPr>
          <p:cNvCxnSpPr>
            <a:cxnSpLocks/>
          </p:cNvCxnSpPr>
          <p:nvPr/>
        </p:nvCxnSpPr>
        <p:spPr>
          <a:xfrm flipV="1">
            <a:off x="4709021" y="256476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FF1D8F-997A-9FC8-C829-C62D0C88170C}"/>
              </a:ext>
            </a:extLst>
          </p:cNvPr>
          <p:cNvSpPr txBox="1"/>
          <p:nvPr/>
        </p:nvSpPr>
        <p:spPr>
          <a:xfrm>
            <a:off x="7007458" y="2422209"/>
            <a:ext cx="4246546" cy="281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Mistakes happen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↑ code quality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→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r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eproducibilty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↑ research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Opportunity to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Discover bugs earlier</a:t>
            </a:r>
            <a:endParaRPr lang="en-US" sz="2000" strike="sngStrike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↑ maintainability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→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r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eproducibilty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7FCB2-567A-4C60-0B25-16883FC14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7A222C-3D18-BD8B-C7B2-52BDC110C5C5}"/>
              </a:ext>
            </a:extLst>
          </p:cNvPr>
          <p:cNvSpPr/>
          <p:nvPr/>
        </p:nvSpPr>
        <p:spPr>
          <a:xfrm>
            <a:off x="469557" y="417514"/>
            <a:ext cx="11331145" cy="1006210"/>
          </a:xfrm>
          <a:prstGeom prst="roundRect">
            <a:avLst>
              <a:gd name="adj" fmla="val 1939"/>
            </a:avLst>
          </a:prstGeom>
          <a:solidFill>
            <a:srgbClr val="F7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85996-7113-285F-05D1-E2230A6388D3}"/>
              </a:ext>
            </a:extLst>
          </p:cNvPr>
          <p:cNvSpPr txBox="1"/>
          <p:nvPr/>
        </p:nvSpPr>
        <p:spPr>
          <a:xfrm>
            <a:off x="620186" y="558060"/>
            <a:ext cx="1114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dale Mono" panose="020B05090000000000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Apply industry methods to academia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9116DE-652B-4B89-0718-A843B697C32F}"/>
              </a:ext>
            </a:extLst>
          </p:cNvPr>
          <p:cNvSpPr>
            <a:spLocks/>
          </p:cNvSpPr>
          <p:nvPr/>
        </p:nvSpPr>
        <p:spPr>
          <a:xfrm>
            <a:off x="490050" y="401408"/>
            <a:ext cx="11331145" cy="6022972"/>
          </a:xfrm>
          <a:prstGeom prst="roundRect">
            <a:avLst>
              <a:gd name="adj" fmla="val 2533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987B607-BD65-539A-8794-524BF617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311" y="3429000"/>
            <a:ext cx="1212325" cy="3705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36DE4F-BEDA-753C-9BBD-F765FF19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311" y="3844774"/>
            <a:ext cx="1440180" cy="8101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1A19FC-9705-4B42-131B-10CD0E00A50D}"/>
              </a:ext>
            </a:extLst>
          </p:cNvPr>
          <p:cNvGrpSpPr/>
          <p:nvPr/>
        </p:nvGrpSpPr>
        <p:grpSpPr>
          <a:xfrm>
            <a:off x="1946982" y="1972689"/>
            <a:ext cx="1080372" cy="1161348"/>
            <a:chOff x="6944839" y="1969188"/>
            <a:chExt cx="1080372" cy="11613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986A66-B02F-4B22-E8CD-961897BF8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Programmer female outline">
              <a:extLst>
                <a:ext uri="{FF2B5EF4-FFF2-40B4-BE49-F238E27FC236}">
                  <a16:creationId xmlns:a16="http://schemas.microsoft.com/office/drawing/2014/main" id="{597280DF-9958-636B-27F4-EAAA5AD3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777BC2-19F2-C9B7-036F-18CE449F073D}"/>
              </a:ext>
            </a:extLst>
          </p:cNvPr>
          <p:cNvGrpSpPr/>
          <p:nvPr/>
        </p:nvGrpSpPr>
        <p:grpSpPr>
          <a:xfrm>
            <a:off x="3622821" y="2056174"/>
            <a:ext cx="1081924" cy="1089379"/>
            <a:chOff x="8675425" y="1933646"/>
            <a:chExt cx="1081924" cy="10893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A89A61-50AB-5918-60B9-483C3451AF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Tablet outline">
              <a:extLst>
                <a:ext uri="{FF2B5EF4-FFF2-40B4-BE49-F238E27FC236}">
                  <a16:creationId xmlns:a16="http://schemas.microsoft.com/office/drawing/2014/main" id="{E563EAFD-BDE3-3CBA-18D1-5166875DD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15" name="Graphic 14" descr="Ethernet with solid fill">
              <a:extLst>
                <a:ext uri="{FF2B5EF4-FFF2-40B4-BE49-F238E27FC236}">
                  <a16:creationId xmlns:a16="http://schemas.microsoft.com/office/drawing/2014/main" id="{1E1731AC-57C8-75BE-04F8-6C9769967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CB9E33-3B96-0071-C4F0-A6241F47FD7F}"/>
              </a:ext>
            </a:extLst>
          </p:cNvPr>
          <p:cNvSpPr/>
          <p:nvPr/>
        </p:nvSpPr>
        <p:spPr>
          <a:xfrm>
            <a:off x="1837064" y="1972689"/>
            <a:ext cx="1283356" cy="3612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B337AC-F083-11E8-7D0D-D686838C3512}"/>
              </a:ext>
            </a:extLst>
          </p:cNvPr>
          <p:cNvGrpSpPr/>
          <p:nvPr/>
        </p:nvGrpSpPr>
        <p:grpSpPr>
          <a:xfrm>
            <a:off x="5288342" y="2063600"/>
            <a:ext cx="1080000" cy="1074527"/>
            <a:chOff x="10298073" y="1905017"/>
            <a:chExt cx="1080000" cy="107452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3EEBDDD-7128-6B42-B2DA-60738EA0AD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Newspaper outline">
              <a:extLst>
                <a:ext uri="{FF2B5EF4-FFF2-40B4-BE49-F238E27FC236}">
                  <a16:creationId xmlns:a16="http://schemas.microsoft.com/office/drawing/2014/main" id="{790CB027-1E3B-6038-5259-FF2FED42D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127115-1E30-DCFC-8ED5-286EAD43CB21}"/>
              </a:ext>
            </a:extLst>
          </p:cNvPr>
          <p:cNvGrpSpPr/>
          <p:nvPr/>
        </p:nvGrpSpPr>
        <p:grpSpPr>
          <a:xfrm>
            <a:off x="1946982" y="3143108"/>
            <a:ext cx="1080372" cy="1161348"/>
            <a:chOff x="6944839" y="1969188"/>
            <a:chExt cx="1080372" cy="116134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8ED4A2A-69EE-E811-5D86-2F958772F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Programmer female outline">
              <a:extLst>
                <a:ext uri="{FF2B5EF4-FFF2-40B4-BE49-F238E27FC236}">
                  <a16:creationId xmlns:a16="http://schemas.microsoft.com/office/drawing/2014/main" id="{D2A35B68-0C3C-2F4A-4BF5-8AC09C7B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015697-595E-F7DA-0E09-77CD1765CE1B}"/>
              </a:ext>
            </a:extLst>
          </p:cNvPr>
          <p:cNvGrpSpPr/>
          <p:nvPr/>
        </p:nvGrpSpPr>
        <p:grpSpPr>
          <a:xfrm>
            <a:off x="3622821" y="3226593"/>
            <a:ext cx="1081924" cy="1089379"/>
            <a:chOff x="8675425" y="1933646"/>
            <a:chExt cx="1081924" cy="10893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55646ED-5D31-F5B9-6175-6233E4C9F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Tablet outline">
              <a:extLst>
                <a:ext uri="{FF2B5EF4-FFF2-40B4-BE49-F238E27FC236}">
                  <a16:creationId xmlns:a16="http://schemas.microsoft.com/office/drawing/2014/main" id="{34D19DA2-02D0-0640-D354-C9C40954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26" name="Graphic 25" descr="Ethernet with solid fill">
              <a:extLst>
                <a:ext uri="{FF2B5EF4-FFF2-40B4-BE49-F238E27FC236}">
                  <a16:creationId xmlns:a16="http://schemas.microsoft.com/office/drawing/2014/main" id="{1ECCB68F-8AE6-DC87-771D-D62A3B05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6BFDF41-2D23-CCD3-20A2-D40358823072}"/>
              </a:ext>
            </a:extLst>
          </p:cNvPr>
          <p:cNvGrpSpPr/>
          <p:nvPr/>
        </p:nvGrpSpPr>
        <p:grpSpPr>
          <a:xfrm>
            <a:off x="5288342" y="3234019"/>
            <a:ext cx="1080000" cy="1074527"/>
            <a:chOff x="10298073" y="1905017"/>
            <a:chExt cx="1080000" cy="107452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33BE4C-B653-9891-D8CB-2161EC2B6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Newspaper outline">
              <a:extLst>
                <a:ext uri="{FF2B5EF4-FFF2-40B4-BE49-F238E27FC236}">
                  <a16:creationId xmlns:a16="http://schemas.microsoft.com/office/drawing/2014/main" id="{865084B8-4EC9-85C4-FFE3-622690F7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47EAE8-86DA-972E-83F1-57DFD3E4213A}"/>
              </a:ext>
            </a:extLst>
          </p:cNvPr>
          <p:cNvGrpSpPr/>
          <p:nvPr/>
        </p:nvGrpSpPr>
        <p:grpSpPr>
          <a:xfrm>
            <a:off x="1946982" y="4304456"/>
            <a:ext cx="1080372" cy="1161348"/>
            <a:chOff x="6944839" y="1969188"/>
            <a:chExt cx="1080372" cy="116134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1841789-07BA-B748-E291-696FD009F7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39" y="2056009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Programmer female outline">
              <a:extLst>
                <a:ext uri="{FF2B5EF4-FFF2-40B4-BE49-F238E27FC236}">
                  <a16:creationId xmlns:a16="http://schemas.microsoft.com/office/drawing/2014/main" id="{A20DD74D-BD51-227D-2DE7-4ABD309C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684" y="1969188"/>
              <a:ext cx="1074527" cy="107452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D12454-A1FA-3A7E-5EE5-23A0D50485D2}"/>
              </a:ext>
            </a:extLst>
          </p:cNvPr>
          <p:cNvGrpSpPr/>
          <p:nvPr/>
        </p:nvGrpSpPr>
        <p:grpSpPr>
          <a:xfrm>
            <a:off x="3622449" y="4387940"/>
            <a:ext cx="1081924" cy="1089379"/>
            <a:chOff x="8675425" y="1933646"/>
            <a:chExt cx="1081924" cy="1089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66F7DE-0CB4-A30B-9FAA-428FC95EB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5425" y="1933646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Tablet outline">
              <a:extLst>
                <a:ext uri="{FF2B5EF4-FFF2-40B4-BE49-F238E27FC236}">
                  <a16:creationId xmlns:a16="http://schemas.microsoft.com/office/drawing/2014/main" id="{7BD3C23E-28A4-E38A-116E-ED9643BE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77349" y="1943025"/>
              <a:ext cx="1080000" cy="1080000"/>
            </a:xfrm>
            <a:prstGeom prst="rect">
              <a:avLst/>
            </a:prstGeom>
          </p:spPr>
        </p:pic>
        <p:pic>
          <p:nvPicPr>
            <p:cNvPr id="36" name="Graphic 35" descr="Ethernet with solid fill">
              <a:extLst>
                <a:ext uri="{FF2B5EF4-FFF2-40B4-BE49-F238E27FC236}">
                  <a16:creationId xmlns:a16="http://schemas.microsoft.com/office/drawing/2014/main" id="{256CB956-D2D8-3783-DF1B-2B52B1CA1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86138" y="2038917"/>
              <a:ext cx="860564" cy="86056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C15010-6089-C4B2-41D8-07DA5FD9B6CA}"/>
              </a:ext>
            </a:extLst>
          </p:cNvPr>
          <p:cNvGrpSpPr/>
          <p:nvPr/>
        </p:nvGrpSpPr>
        <p:grpSpPr>
          <a:xfrm>
            <a:off x="5288342" y="4395367"/>
            <a:ext cx="1080000" cy="1074527"/>
            <a:chOff x="10298073" y="1905017"/>
            <a:chExt cx="1080000" cy="107452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70A258-F6CD-3CEE-E4AD-2B4979E43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8073" y="1905017"/>
              <a:ext cx="1080000" cy="1074527"/>
            </a:xfrm>
            <a:prstGeom prst="ellipse">
              <a:avLst/>
            </a:prstGeom>
            <a:solidFill>
              <a:srgbClr val="E9FEED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Newspaper outline">
              <a:extLst>
                <a:ext uri="{FF2B5EF4-FFF2-40B4-BE49-F238E27FC236}">
                  <a16:creationId xmlns:a16="http://schemas.microsoft.com/office/drawing/2014/main" id="{C2FA823E-DBD2-2AFF-A3E1-1D8654CE4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80873" y="1985081"/>
              <a:ext cx="914400" cy="914400"/>
            </a:xfrm>
            <a:prstGeom prst="rect">
              <a:avLst/>
            </a:prstGeom>
          </p:spPr>
        </p:pic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1394E8-2743-C9DD-A131-F4078A1796EB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3026982" y="259343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DE023B-C70D-177E-E825-021B6020A836}"/>
              </a:ext>
            </a:extLst>
          </p:cNvPr>
          <p:cNvCxnSpPr>
            <a:cxnSpLocks/>
          </p:cNvCxnSpPr>
          <p:nvPr/>
        </p:nvCxnSpPr>
        <p:spPr>
          <a:xfrm flipV="1">
            <a:off x="3016735" y="3754786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D98388-87C5-12BE-5CDC-6E754FFD3652}"/>
              </a:ext>
            </a:extLst>
          </p:cNvPr>
          <p:cNvCxnSpPr>
            <a:cxnSpLocks/>
          </p:cNvCxnSpPr>
          <p:nvPr/>
        </p:nvCxnSpPr>
        <p:spPr>
          <a:xfrm flipV="1">
            <a:off x="3026981" y="4885755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BC6874-DF97-7608-E0C5-C2EB80CDE4A2}"/>
              </a:ext>
            </a:extLst>
          </p:cNvPr>
          <p:cNvCxnSpPr>
            <a:cxnSpLocks/>
          </p:cNvCxnSpPr>
          <p:nvPr/>
        </p:nvCxnSpPr>
        <p:spPr>
          <a:xfrm flipV="1">
            <a:off x="4709023" y="4884087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03B9FF-850F-0A9D-76EB-6B3C623F351D}"/>
              </a:ext>
            </a:extLst>
          </p:cNvPr>
          <p:cNvCxnSpPr>
            <a:cxnSpLocks/>
          </p:cNvCxnSpPr>
          <p:nvPr/>
        </p:nvCxnSpPr>
        <p:spPr>
          <a:xfrm flipV="1">
            <a:off x="4709022" y="3742011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9FB784D-1CDD-310A-5497-E599DA532A4B}"/>
              </a:ext>
            </a:extLst>
          </p:cNvPr>
          <p:cNvCxnSpPr>
            <a:cxnSpLocks/>
          </p:cNvCxnSpPr>
          <p:nvPr/>
        </p:nvCxnSpPr>
        <p:spPr>
          <a:xfrm flipV="1">
            <a:off x="4709021" y="2564768"/>
            <a:ext cx="595839" cy="3336"/>
          </a:xfrm>
          <a:prstGeom prst="straightConnector1">
            <a:avLst/>
          </a:prstGeom>
          <a:ln w="38100">
            <a:solidFill>
              <a:srgbClr val="93AB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FC89F29-3641-BBE3-8171-8104C4DFF34F}"/>
              </a:ext>
            </a:extLst>
          </p:cNvPr>
          <p:cNvSpPr/>
          <p:nvPr/>
        </p:nvSpPr>
        <p:spPr>
          <a:xfrm>
            <a:off x="932661" y="1972689"/>
            <a:ext cx="5356928" cy="3612565"/>
          </a:xfrm>
          <a:prstGeom prst="roundRect">
            <a:avLst>
              <a:gd name="adj" fmla="val 6771"/>
            </a:avLst>
          </a:prstGeom>
          <a:solidFill>
            <a:srgbClr val="DDF5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BEC76354-A513-9F59-89E0-3F8C3192878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1707" y="3259703"/>
            <a:ext cx="840027" cy="878122"/>
          </a:xfrm>
          <a:prstGeom prst="rect">
            <a:avLst/>
          </a:prstGeom>
        </p:spPr>
      </p:pic>
      <p:pic>
        <p:nvPicPr>
          <p:cNvPr id="117" name="Graphic 116" descr="Programmer female outline">
            <a:extLst>
              <a:ext uri="{FF2B5EF4-FFF2-40B4-BE49-F238E27FC236}">
                <a16:creationId xmlns:a16="http://schemas.microsoft.com/office/drawing/2014/main" id="{02C6994D-83D0-46B4-D0BD-43F21837C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661" y="1984601"/>
            <a:ext cx="1074527" cy="1074527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FF171ED-5BCB-67B7-1ACF-C40E538F500F}"/>
              </a:ext>
            </a:extLst>
          </p:cNvPr>
          <p:cNvGrpSpPr/>
          <p:nvPr/>
        </p:nvGrpSpPr>
        <p:grpSpPr>
          <a:xfrm>
            <a:off x="3919499" y="3133394"/>
            <a:ext cx="1145128" cy="1145128"/>
            <a:chOff x="2768915" y="3272210"/>
            <a:chExt cx="1145128" cy="1145128"/>
          </a:xfrm>
        </p:grpSpPr>
        <p:pic>
          <p:nvPicPr>
            <p:cNvPr id="119" name="Graphic 118" descr="Tablet outline">
              <a:extLst>
                <a:ext uri="{FF2B5EF4-FFF2-40B4-BE49-F238E27FC236}">
                  <a16:creationId xmlns:a16="http://schemas.microsoft.com/office/drawing/2014/main" id="{E5D84843-18C6-28EB-BBA8-2A4EA418D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68915" y="3272210"/>
              <a:ext cx="1145128" cy="1145128"/>
            </a:xfrm>
            <a:prstGeom prst="rect">
              <a:avLst/>
            </a:prstGeom>
          </p:spPr>
        </p:pic>
        <p:pic>
          <p:nvPicPr>
            <p:cNvPr id="120" name="Graphic 119" descr="Ethernet with solid fill">
              <a:extLst>
                <a:ext uri="{FF2B5EF4-FFF2-40B4-BE49-F238E27FC236}">
                  <a16:creationId xmlns:a16="http://schemas.microsoft.com/office/drawing/2014/main" id="{E186CB54-7217-D7CA-DF8D-76ACA7B88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59334" y="3362629"/>
              <a:ext cx="950288" cy="950288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7F9F763-FC1A-3A5A-2FAC-ECA84C707629}"/>
              </a:ext>
            </a:extLst>
          </p:cNvPr>
          <p:cNvGrpSpPr/>
          <p:nvPr/>
        </p:nvGrpSpPr>
        <p:grpSpPr>
          <a:xfrm>
            <a:off x="2174730" y="2014596"/>
            <a:ext cx="1014537" cy="1014537"/>
            <a:chOff x="6105922" y="3271337"/>
            <a:chExt cx="1014537" cy="1014537"/>
          </a:xfrm>
        </p:grpSpPr>
        <p:pic>
          <p:nvPicPr>
            <p:cNvPr id="122" name="Graphic 121" descr="Chat outline">
              <a:extLst>
                <a:ext uri="{FF2B5EF4-FFF2-40B4-BE49-F238E27FC236}">
                  <a16:creationId xmlns:a16="http://schemas.microsoft.com/office/drawing/2014/main" id="{95432263-60A2-5EE3-646D-CD79956F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23" name="Graphic 122" descr="Thumbs up sign with solid fill">
              <a:extLst>
                <a:ext uri="{FF2B5EF4-FFF2-40B4-BE49-F238E27FC236}">
                  <a16:creationId xmlns:a16="http://schemas.microsoft.com/office/drawing/2014/main" id="{5498C964-FADF-8C7F-6D74-371022341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DFAFD56-4A62-3C34-9867-CBFC32D90619}"/>
              </a:ext>
            </a:extLst>
          </p:cNvPr>
          <p:cNvCxnSpPr>
            <a:cxnSpLocks/>
            <a:endCxn id="122" idx="1"/>
          </p:cNvCxnSpPr>
          <p:nvPr/>
        </p:nvCxnSpPr>
        <p:spPr>
          <a:xfrm>
            <a:off x="1930062" y="2521864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783191AF-2F11-1130-9B19-BF613DFE8BC2}"/>
              </a:ext>
            </a:extLst>
          </p:cNvPr>
          <p:cNvCxnSpPr>
            <a:cxnSpLocks/>
          </p:cNvCxnSpPr>
          <p:nvPr/>
        </p:nvCxnSpPr>
        <p:spPr>
          <a:xfrm>
            <a:off x="3100243" y="2520747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6" name="Graphic 125" descr="Programmer female outline">
            <a:extLst>
              <a:ext uri="{FF2B5EF4-FFF2-40B4-BE49-F238E27FC236}">
                <a16:creationId xmlns:a16="http://schemas.microsoft.com/office/drawing/2014/main" id="{72F43F6D-907B-E917-0CD0-12FFC3C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661" y="3168695"/>
            <a:ext cx="1074527" cy="1074527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A800976-DBC3-CF69-39E6-D85223E3BBA0}"/>
              </a:ext>
            </a:extLst>
          </p:cNvPr>
          <p:cNvGrpSpPr/>
          <p:nvPr/>
        </p:nvGrpSpPr>
        <p:grpSpPr>
          <a:xfrm>
            <a:off x="2174730" y="3198690"/>
            <a:ext cx="1014537" cy="1014537"/>
            <a:chOff x="6105922" y="3271337"/>
            <a:chExt cx="1014537" cy="1014537"/>
          </a:xfrm>
        </p:grpSpPr>
        <p:pic>
          <p:nvPicPr>
            <p:cNvPr id="128" name="Graphic 127" descr="Chat outline">
              <a:extLst>
                <a:ext uri="{FF2B5EF4-FFF2-40B4-BE49-F238E27FC236}">
                  <a16:creationId xmlns:a16="http://schemas.microsoft.com/office/drawing/2014/main" id="{5EE8448B-2563-9A80-6BF3-25557686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29" name="Graphic 128" descr="Thumbs up sign with solid fill">
              <a:extLst>
                <a:ext uri="{FF2B5EF4-FFF2-40B4-BE49-F238E27FC236}">
                  <a16:creationId xmlns:a16="http://schemas.microsoft.com/office/drawing/2014/main" id="{BB36FAAE-D51D-6E02-02D5-B507D2FD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pic>
        <p:nvPicPr>
          <p:cNvPr id="130" name="Graphic 129" descr="Programmer female outline">
            <a:extLst>
              <a:ext uri="{FF2B5EF4-FFF2-40B4-BE49-F238E27FC236}">
                <a16:creationId xmlns:a16="http://schemas.microsoft.com/office/drawing/2014/main" id="{54DD1BEF-BF85-A1D1-9CC4-D28142E40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661" y="4335316"/>
            <a:ext cx="1074527" cy="1074527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2F55826-2E8B-DBED-3EFD-614B04FB8C01}"/>
              </a:ext>
            </a:extLst>
          </p:cNvPr>
          <p:cNvGrpSpPr/>
          <p:nvPr/>
        </p:nvGrpSpPr>
        <p:grpSpPr>
          <a:xfrm>
            <a:off x="2174730" y="4365311"/>
            <a:ext cx="1014537" cy="1014537"/>
            <a:chOff x="6105922" y="3271337"/>
            <a:chExt cx="1014537" cy="1014537"/>
          </a:xfrm>
        </p:grpSpPr>
        <p:pic>
          <p:nvPicPr>
            <p:cNvPr id="132" name="Graphic 131" descr="Chat outline">
              <a:extLst>
                <a:ext uri="{FF2B5EF4-FFF2-40B4-BE49-F238E27FC236}">
                  <a16:creationId xmlns:a16="http://schemas.microsoft.com/office/drawing/2014/main" id="{CA45465D-F9FA-866B-A881-B0370CA5C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05922" y="3271337"/>
              <a:ext cx="1014537" cy="1014537"/>
            </a:xfrm>
            <a:prstGeom prst="rect">
              <a:avLst/>
            </a:prstGeom>
          </p:spPr>
        </p:pic>
        <p:pic>
          <p:nvPicPr>
            <p:cNvPr id="133" name="Graphic 132" descr="Thumbs up sign with solid fill">
              <a:extLst>
                <a:ext uri="{FF2B5EF4-FFF2-40B4-BE49-F238E27FC236}">
                  <a16:creationId xmlns:a16="http://schemas.microsoft.com/office/drawing/2014/main" id="{4100274C-08D1-3313-6313-D05A0FF7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13190" y="3584334"/>
              <a:ext cx="386309" cy="386309"/>
            </a:xfrm>
            <a:prstGeom prst="rect">
              <a:avLst/>
            </a:prstGeom>
          </p:spPr>
        </p:pic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73C2DCC-8F9A-6056-042C-BE0B36E9F75A}"/>
              </a:ext>
            </a:extLst>
          </p:cNvPr>
          <p:cNvCxnSpPr>
            <a:cxnSpLocks/>
          </p:cNvCxnSpPr>
          <p:nvPr/>
        </p:nvCxnSpPr>
        <p:spPr>
          <a:xfrm>
            <a:off x="1928375" y="370595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47C5BA-8256-5016-4799-E401FC04A156}"/>
              </a:ext>
            </a:extLst>
          </p:cNvPr>
          <p:cNvCxnSpPr>
            <a:cxnSpLocks/>
          </p:cNvCxnSpPr>
          <p:nvPr/>
        </p:nvCxnSpPr>
        <p:spPr>
          <a:xfrm>
            <a:off x="1930273" y="4878378"/>
            <a:ext cx="324000" cy="1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EE63892-CA38-E3C0-6AC9-8FA47A2A4D19}"/>
              </a:ext>
            </a:extLst>
          </p:cNvPr>
          <p:cNvCxnSpPr>
            <a:cxnSpLocks/>
          </p:cNvCxnSpPr>
          <p:nvPr/>
        </p:nvCxnSpPr>
        <p:spPr>
          <a:xfrm>
            <a:off x="3100243" y="3705958"/>
            <a:ext cx="936000" cy="19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urved Connector 136">
            <a:extLst>
              <a:ext uri="{FF2B5EF4-FFF2-40B4-BE49-F238E27FC236}">
                <a16:creationId xmlns:a16="http://schemas.microsoft.com/office/drawing/2014/main" id="{DA900B30-7F28-3A3E-5073-71203F487AC1}"/>
              </a:ext>
            </a:extLst>
          </p:cNvPr>
          <p:cNvCxnSpPr>
            <a:cxnSpLocks/>
          </p:cNvCxnSpPr>
          <p:nvPr/>
        </p:nvCxnSpPr>
        <p:spPr>
          <a:xfrm flipV="1">
            <a:off x="3074038" y="3701856"/>
            <a:ext cx="648000" cy="1188000"/>
          </a:xfrm>
          <a:prstGeom prst="curvedConnector3">
            <a:avLst>
              <a:gd name="adj1" fmla="val 44761"/>
            </a:avLst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6897A91-CB4D-8899-ADCB-89CB8B8A104E}"/>
              </a:ext>
            </a:extLst>
          </p:cNvPr>
          <p:cNvCxnSpPr>
            <a:cxnSpLocks/>
          </p:cNvCxnSpPr>
          <p:nvPr/>
        </p:nvCxnSpPr>
        <p:spPr>
          <a:xfrm>
            <a:off x="4960206" y="3698764"/>
            <a:ext cx="433727" cy="719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69 0 " pathEditMode="relative" ptsTypes="AA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3231</TotalTime>
  <Words>2200</Words>
  <Application>Microsoft Macintosh PowerPoint</Application>
  <PresentationFormat>Widescreen</PresentationFormat>
  <Paragraphs>407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-apple-system</vt:lpstr>
      <vt:lpstr>Andale Mono</vt:lpstr>
      <vt:lpstr>Aptos</vt:lpstr>
      <vt:lpstr>Aptos Display</vt:lpstr>
      <vt:lpstr>Arial</vt:lpstr>
      <vt:lpstr>Courier New</vt:lpstr>
      <vt:lpstr>Monaco</vt:lpstr>
      <vt:lpstr>Source Sans Pro</vt:lpstr>
      <vt:lpstr>System Font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Amelia Edmondson - Stait</dc:creator>
  <cp:lastModifiedBy>Amelia Edmondson - Stait</cp:lastModifiedBy>
  <cp:revision>22</cp:revision>
  <dcterms:created xsi:type="dcterms:W3CDTF">2024-11-14T09:04:29Z</dcterms:created>
  <dcterms:modified xsi:type="dcterms:W3CDTF">2025-02-18T17:06:46Z</dcterms:modified>
</cp:coreProperties>
</file>